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79" r:id="rId3"/>
    <p:sldId id="256" r:id="rId4"/>
    <p:sldId id="258" r:id="rId5"/>
    <p:sldId id="274" r:id="rId6"/>
    <p:sldId id="276" r:id="rId7"/>
    <p:sldId id="264" r:id="rId8"/>
    <p:sldId id="259" r:id="rId9"/>
    <p:sldId id="265" r:id="rId10"/>
    <p:sldId id="263" r:id="rId11"/>
    <p:sldId id="260" r:id="rId12"/>
    <p:sldId id="275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B9FFE8"/>
    <a:srgbClr val="93FFEA"/>
    <a:srgbClr val="00FFCC"/>
    <a:srgbClr val="D5B8EA"/>
    <a:srgbClr val="A365D1"/>
    <a:srgbClr val="70AD47"/>
    <a:srgbClr val="FF8205"/>
    <a:srgbClr val="F3EBF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32B2C-0BCE-4AE9-90C4-497E8568940B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6A26-7A2F-416C-84E5-5F6CE1F93C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75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1. เปิดกว้างและเชื่อมโยงกัน (</a:t>
            </a:r>
            <a:r>
              <a:rPr lang="en-US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Open</a:t>
            </a:r>
            <a:r>
              <a:rPr lang="th-TH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 </a:t>
            </a:r>
            <a:r>
              <a:rPr lang="en-US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&amp;</a:t>
            </a:r>
            <a:r>
              <a:rPr lang="th-TH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 </a:t>
            </a:r>
            <a:r>
              <a:rPr lang="en-US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Connected</a:t>
            </a:r>
            <a:r>
              <a:rPr lang="th-TH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 </a:t>
            </a:r>
            <a:r>
              <a:rPr lang="en-US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Government</a:t>
            </a:r>
            <a:r>
              <a:rPr lang="th-TH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)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1800" spc="-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ต้องมีความเปิดเผยโปร่งใสในการทำงาน โดยบุคคล</a:t>
            </a: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ภายนอกสามารถเข้าถึงข้อมูลข่าวสารของทางราชการหรือมีการแบ่งปัน</a:t>
            </a:r>
            <a:r>
              <a:rPr lang="th-TH" sz="1800" spc="-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ข้อมูลซึ่งกันและกัน และสามารถเข้ามาตรวจสอบการทำงานได้</a:t>
            </a: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ตลอดจนเปิดกว้างให้กลไกหรือภาคส่วนอื่นๆ เช่น ภาคเอกชน ภาคประชาสังคมได้เข้ามามีส่วนร่วม และโอนถ่ายภารกิจที่ภาครัฐไม่ควรดำเนินการเองออกไปให้แก่ภาคส่วนอื่นๆ เป็นผู้รับผิดชอบดำเนินการแทน โดยการจัดระเบียบความสัมพันธ์ในเชิงโครงสร้างให้สอดรับกับการทำงานแนวระนาบในลักษณะของเครือข่ายมากกว่าตามสายการบังคับบัญชาในแนวดิ่ง ขณะเดียวกันก็ยังต้องเชื่อมโยงการทำงาน</a:t>
            </a:r>
            <a:r>
              <a:rPr lang="th-TH" sz="1800" spc="-3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ในภาครัฐด้วยกันเองให้มีเอกภาพและสอดรับประสานกัน ไม่ว่าจะเป็น</a:t>
            </a: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ราชการบริหารส่วนกลาง ส่วนภูมิภาค และส่วนท้องถิ่น</a:t>
            </a:r>
          </a:p>
          <a:p>
            <a:pPr algn="thaiDist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th-TH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2. ยึดประชาชนเป็นศูนย์กลาง (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Citizen-Centric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Government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</a:t>
            </a: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th-TH" sz="12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ต้องทำงานในเชิงรุกและมองไปข้างหน้า โดยตั้งคำถามกับตัวเองเสมอว่าประชาชนจะได้อะไร มุ่งเน้นแก้ไขปัญหาและตอบสนองความต้องการของประชาชน โดยไม่ต้องรอให้เข้ามาติดต่อขอรับบริการ</a:t>
            </a:r>
            <a:br>
              <a:rPr lang="th-TH" sz="12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1200" spc="-3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หรือร้องขอความช่วยเหลือจากทางราชการ (</a:t>
            </a:r>
            <a:r>
              <a:rPr lang="en-US" sz="1200" spc="-3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Proactive</a:t>
            </a:r>
            <a:r>
              <a:rPr lang="th-TH" sz="1200" spc="-3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spc="-3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Public</a:t>
            </a:r>
            <a:r>
              <a:rPr lang="th-TH" sz="1200" spc="-3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spc="-3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Services</a:t>
            </a:r>
            <a:r>
              <a:rPr lang="th-TH" sz="1200" spc="-3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รวมทั้งใช้ประโยชน์จากข้อมูลภาครัฐ</a:t>
            </a:r>
            <a:r>
              <a:rPr lang="th-TH" sz="12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(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Big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Government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Data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และระบบดิจิทัลสมัยใหม่ในการจัดบริการสาธารณะที่ตรงกับความต้องการของประชาชน (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Personalized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หรือ 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Tailored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Services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พร้อมทั้งอำนวยความสะดวก โดยมีการเชื่อมโยงกันเองของทางราชการเพื่อให้บริการได้เสร็จสิ้นในจุดเดียว ประชาชนสามารถเรียกใช้บริการของทางราชการได้ตลอดเวลาตามความต้องการของตนและผ่านการติดต่อได้หลายช่องทางผสมผสานกัน ทั้งการติดต่อมาด้วยตนเอง เว็บไซต์ โซเชียลมีเดีย แอพพลิเคชั่นทางโทรศัพท์มือถือ</a:t>
            </a: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3. มีขีดสมรรถนะสูงและทันสมัย (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Smart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&amp;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High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Performance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Government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</a:t>
            </a: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th-TH" sz="12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ต้องทำงานอย่างเตรียมการณ์ไว้ล่วงหน้า มีการวิเคราะห์ความเสี่ยง สร้างนวัตกรรมหรือความคิดริเริ่มและประยุกต์องค์ความรู้ในแบบสหสาขาวิชาเข้ามาใช้ในการตอบโต้กับโลกแห่งการเปลี่ยนแปลงอย่างฉับพลันเพื่อสร้างคุณค่า มีความยืดหยุ่นและความสามารถในการตอบสนองกับสถานการณ์ต่างๆ ได้อย่างทันเวลาตลอดจนเป็นองค์การที่มีขีดสมรรถนะสูง และปรับตัวเข้าสู่สภาพความเป็นสำนักงานสมัยใหม่ รวมทั้งทำให้ข้าราชการมีความผูกพันต่อการปฏิบัติราชการและปฏิบัติหน้าที่ได้อย่างเหมาะสมกับบทบาทของตน</a:t>
            </a: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th-TH" sz="1200" dirty="0" smtClean="0">
              <a:latin typeface="TH SarabunIT๙" panose="020B0500040200020003" pitchFamily="34" charset="-34"/>
              <a:ea typeface="Calibri" panose="020F0502020204030204" pitchFamily="34" charset="0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6A26-7A2F-416C-84E5-5F6CE1F93C85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35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6A26-7A2F-416C-84E5-5F6CE1F93C85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45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Thailand 4.0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ป็นวิสัยทัศน์เชิงนโยบายที่เปลี่ยนเศรษฐกิจแบบเดิมไปสู่เศรษฐกิจที่ขับเคลื่อนด้วยนวัตกรรมโดยปรับเปลี่ยนโมเดลเศรษฐกิจแบบ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ทำมาก ได้น้อย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ไปสู่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ทำน้อย ได้มาก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เปลี่ยนจากการผลิตสินค้า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โภคภัณฑ์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ไปสู่สินค้าเชิง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นวัตกรรม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”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โดยโมเดลของ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Thailand </a:t>
            </a:r>
            <a:r>
              <a:rPr kumimoji="0" lang="th-TH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4.0 คือ มั่นคง มั่งคั่งและยั่งยืน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6A26-7A2F-416C-84E5-5F6CE1F93C85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505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6A26-7A2F-416C-84E5-5F6CE1F93C85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01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30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8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346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010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14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56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218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048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018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50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05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4D61-5D3E-4A7C-BBEE-BAFCED12B307}" type="datetimeFigureOut">
              <a:rPr lang="th-TH" smtClean="0"/>
              <a:t>22/08/61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4464-EC4D-4E34-B051-9BED8677BD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0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2762" y="396941"/>
            <a:ext cx="7321111" cy="2592605"/>
          </a:xfrm>
          <a:prstGeom prst="roundRect">
            <a:avLst>
              <a:gd name="adj" fmla="val 15040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37" y="3214992"/>
            <a:ext cx="7819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ea typeface="Times New Roman" panose="02020603050405020304" pitchFamily="18" charset="0"/>
                <a:cs typeface="TH SarabunIT๙" panose="020B0500040200020003" pitchFamily="34" charset="-34"/>
              </a:rPr>
              <a:t>หลักการ มาตรการ และวิธีการบริหารกิจการบ้านเมืองที่ดี เพิ่มเติม</a:t>
            </a:r>
            <a:endParaRPr lang="th-TH" sz="2400" b="1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33147" y="4235856"/>
            <a:ext cx="7092178" cy="1785104"/>
            <a:chOff x="1369838" y="4228184"/>
            <a:chExt cx="7092178" cy="1785104"/>
          </a:xfrm>
        </p:grpSpPr>
        <p:sp>
          <p:nvSpPr>
            <p:cNvPr id="3" name="Pentagon 2"/>
            <p:cNvSpPr/>
            <p:nvPr/>
          </p:nvSpPr>
          <p:spPr>
            <a:xfrm flipH="1">
              <a:off x="1369838" y="4228184"/>
              <a:ext cx="7092178" cy="1785104"/>
            </a:xfrm>
            <a:prstGeom prst="homePlate">
              <a:avLst/>
            </a:prstGeom>
            <a:solidFill>
              <a:srgbClr val="D5B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2762" y="4228184"/>
              <a:ext cx="6637576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algn="thaiDist">
                <a:tabLst>
                  <a:tab pos="1350645" algn="l"/>
                </a:tabLst>
              </a:pPr>
              <a:r>
                <a:rPr lang="th-TH" sz="2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</a:t>
              </a:r>
              <a:r>
                <a:rPr lang="th-TH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ราชการจะต้องเปิดเผย แบ่งปัน และเชื่อมโยงข้อมูลสารสนเทศของทางราชการดังกล่าวได้โดยง่าย เพื่อสร้างความน่าเชื่อถือ นอกจากนี้ ในกรณีที่มีความจำเป็นต่อการพัฒนากิจการบ้านเมืองหรือการปฏิบัติราชการให้บรรลุตามเป้าหมายที่ต้องการ ให้ส่วนราชการต้องดำเนินการสานพลังการทำงานร่วมกันกับภาคส่วนอื่นๆ ในสังคม หรือเปิดให้ภาคส่วนอื่นๆ ได้เข้ามามีส่วนร่วมในการบริหารงาน</a:t>
              </a:r>
              <a:endParaRPr lang="en-US" sz="2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-1798765" y="6981186"/>
            <a:ext cx="84485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00B05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ระบบราชการที่ยึดประชาชนเป็นศูนย์กลาง มีขีดสมรรถนะสูงและทันสมัย</a:t>
            </a:r>
            <a:endParaRPr lang="th-TH" sz="22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38532" y="7307506"/>
            <a:ext cx="10377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tabLst>
                <a:tab pos="1350645" algn="l"/>
              </a:tabLst>
            </a:pPr>
            <a:r>
              <a:rPr lang="th-TH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หลักการ</a:t>
            </a:r>
            <a:r>
              <a:rPr 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ต้องริเริ่มคิดนวัตกรรมที่เกิดประโยชน์หรือสร้างคุณค่าต่างๆ เช่น นวัตกรรมด้านนโยบายสาธารณะ ด้านการให้บริการประชาชน ด้านกระบวนการปฏิบัติงาน และด้านการบริหารจัดการองค์การ เป็นต้น โดยให้ความสำคัญต่อกระบวนการคิดเชิงออกแบบร่วมกับประชาชน ผู้รับบริการ และผู้มีส่วนได้ส่วนเสียต่างๆ รวมทั้งเทคโนโลยีสมัยใหม่ เช่น ดิจิทัลและอื่นๆ ที่ประยุกต์ใช้เพื่อเพิ่มประสิทธิภาพ อำนวยความสะดวก ลดค่าใช้จ่าย ระยะเวลา และขั้นตอน</a:t>
            </a:r>
          </a:p>
          <a:p>
            <a:pPr marL="457200" algn="thaiDist">
              <a:tabLst>
                <a:tab pos="1350645" algn="l"/>
              </a:tabLst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ผู้บังคับบัญชา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ต้องปรับกระบวนการทางความคิดและเพิ่มพูนสมรรถนะให้แก่เจ้าหน้าที่ในหน่วยงานของตน ตลอดจนการสร้างแรงจูงใจให้ข้าราชการเกิดความผูกพันต่อองค์การ เพื่อให้เกิดขวัญกำลังใจและความมุ่งมั่นในการปฏิบัติราชการ และให้เป็นหน้าที่ของผู้ปฏิบัติงานที่จะต้องปรับปรุงตนเองอย่างสม่ำเสมอ โดยการเรียนรู้และฝึกฝนทักษะที่จำเป็น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algn="thaiDist">
              <a:tabLst>
                <a:tab pos="1350645" algn="l"/>
              </a:tabLst>
            </a:pP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algn="thaiDist">
              <a:tabLst>
                <a:tab pos="1350645" algn="l"/>
              </a:tabLst>
            </a:pP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2763" y="279724"/>
            <a:ext cx="73211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ครม. เมื่อ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วันที่ 1 พฤษภาคม 2561 ได้มีมติเห็นชอบข้อเสนอหลักการ มาตรการ และวิธีการบริหารกิจการบ้านเมืองที่ดี เพิ่มเติม 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มาตรา 50 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แห่ง พ.ร.ฎ. ว่า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ด้วยหลักเกณฑ์และวิธีการบริหารกิจการบ้านเมืองที่ดี พ.ศ. 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2546 แผนการ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ดำเนินการขับเคลื่อนการปฏิบัติงานของหน่วยงานภาครัฐสู่ระบบราชการ 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4.0 ตามที่สำนักงาน ก.พ.ร. เสนอ เพื่อ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เป็นการยกระดับ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ประสิทธิภาพ</a:t>
            </a:r>
            <a:b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ปฏิบัติงานของหน่วยงานภาครัฐ </a:t>
            </a:r>
            <a:endParaRPr lang="th-TH" sz="2200" dirty="0" smtClean="0">
              <a:solidFill>
                <a:srgbClr val="0070C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/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โดยสำนักงาน ก.พ.ร. ได้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เครื่องมือประเมินสถานะการเป็นระบบราชการ </a:t>
            </a:r>
            <a:r>
              <a:rPr lang="en-US" sz="2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(PMQA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4.0)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ให้กับ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ภาครัฐได้นำไปใช้เป็นกลไกในการขับเคลื่อนการ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ยกระดับการบริหารจัดการ</a:t>
            </a:r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องค์การไปสู่</a:t>
            </a:r>
            <a:r>
              <a:rPr lang="th-TH" sz="2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ระบบราชการ </a:t>
            </a:r>
            <a:r>
              <a:rPr lang="en-US" sz="2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4.0</a:t>
            </a:r>
            <a:endParaRPr lang="th-TH" sz="22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6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25" y="5775794"/>
            <a:ext cx="1354933" cy="13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1" y="4666652"/>
            <a:ext cx="1524018" cy="12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55" y="7265274"/>
            <a:ext cx="1605621" cy="16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21" y="717079"/>
            <a:ext cx="1301356" cy="18384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6636" y="35995"/>
            <a:ext cx="271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</a:t>
            </a:r>
            <a:endParaRPr lang="th-TH" sz="24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5207" y="3617502"/>
            <a:ext cx="4146272" cy="584775"/>
            <a:chOff x="111547" y="3367049"/>
            <a:chExt cx="4146272" cy="584775"/>
          </a:xfrm>
        </p:grpSpPr>
        <p:sp>
          <p:nvSpPr>
            <p:cNvPr id="5" name="Rectangle 4"/>
            <p:cNvSpPr/>
            <p:nvPr/>
          </p:nvSpPr>
          <p:spPr>
            <a:xfrm>
              <a:off x="373228" y="3489288"/>
              <a:ext cx="388459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200" b="1" dirty="0">
                  <a:solidFill>
                    <a:srgbClr val="7030A0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ระบบราชการที่เปิดกว้างและเชื่อมโยงกัน</a:t>
              </a:r>
              <a:endParaRPr lang="th-TH" sz="2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1547" y="3367049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17493" y="4204987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หลักการ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9516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3668" y="5157350"/>
            <a:ext cx="6990547" cy="1311690"/>
          </a:xfrm>
          <a:prstGeom prst="roundRect">
            <a:avLst>
              <a:gd name="adj" fmla="val 24167"/>
            </a:avLst>
          </a:prstGeom>
          <a:solidFill>
            <a:srgbClr val="FFFF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9272" y="5190819"/>
            <a:ext cx="6826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นวัตกรรมการบริหาร/องค์กร (</a:t>
            </a:r>
            <a:r>
              <a:rPr lang="en-US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Administrative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or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Organizational Innovation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เป็นการสร้างหรือปรับปรุงกระบวนงานใหม่ (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New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Process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รวมทั้งการพัฒนาคุณภาพการบริหารงานเพื่อเพิ่มประสิทธิภาพในการดำเนินงานของภาครัฐ</a:t>
            </a:r>
            <a:endParaRPr lang="en-US" sz="2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4918" y="2460773"/>
            <a:ext cx="5250527" cy="1597788"/>
          </a:xfrm>
          <a:prstGeom prst="roundRect">
            <a:avLst>
              <a:gd name="adj" fmla="val 24167"/>
            </a:avLst>
          </a:prstGeom>
          <a:solidFill>
            <a:srgbClr val="BDFFD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45001" y="144396"/>
            <a:ext cx="6409214" cy="1212248"/>
            <a:chOff x="3811752" y="1182887"/>
            <a:chExt cx="7824596" cy="1212248"/>
          </a:xfrm>
        </p:grpSpPr>
        <p:sp>
          <p:nvSpPr>
            <p:cNvPr id="6" name="Rounded Rectangle 5"/>
            <p:cNvSpPr/>
            <p:nvPr/>
          </p:nvSpPr>
          <p:spPr>
            <a:xfrm>
              <a:off x="3811752" y="1214449"/>
              <a:ext cx="7824596" cy="1180686"/>
            </a:xfrm>
            <a:prstGeom prst="roundRect">
              <a:avLst>
                <a:gd name="adj" fmla="val 24167"/>
              </a:avLst>
            </a:prstGeom>
            <a:solidFill>
              <a:srgbClr val="C9F1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06440" y="1182887"/>
              <a:ext cx="772990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000000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นวัตกรรมเชิงนโยบาย (</a:t>
              </a:r>
              <a:r>
                <a:rPr lang="en-US" sz="2400" b="1" dirty="0">
                  <a:solidFill>
                    <a:srgbClr val="000000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Policy</a:t>
              </a:r>
              <a:r>
                <a:rPr lang="th-TH" sz="2400" b="1" dirty="0">
                  <a:solidFill>
                    <a:srgbClr val="000000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Innovation</a:t>
              </a:r>
              <a:r>
                <a:rPr lang="th-TH" sz="2400" b="1" dirty="0">
                  <a:solidFill>
                    <a:srgbClr val="000000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)</a:t>
              </a:r>
              <a:r>
                <a:rPr lang="th-TH" sz="2400" dirty="0">
                  <a:solidFill>
                    <a:srgbClr val="000000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เป็นการคิดริเริ่มนโยบาย กฎหมาย และกฎใหม่ๆ ให้ทันสมัย เหมาะสม และทันต่อสถานการณ์ และให้มีความเชื่อมโยงกับยุทธศาสตร์ของประเทศ</a:t>
              </a:r>
              <a:endPara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66387" y="2455432"/>
            <a:ext cx="4946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นวัตกรรมให้บริการ (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Service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Innovation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เป็นนวัตกรรมที่นำมาใช้พัฒนาและสร้างคุณค่าในงานบริการภาครัฐ การปรับปรุงบริการ หรือสร้างบริการใหม่ เพื่อยกระดับประสิทธิภาพการให้บริการประชาชน</a:t>
            </a:r>
            <a:endParaRPr lang="en-US" sz="2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8404" y="1813383"/>
            <a:ext cx="2993754" cy="2830773"/>
            <a:chOff x="-908867" y="-796710"/>
            <a:chExt cx="3102738" cy="29061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8867" y="-796710"/>
              <a:ext cx="3102738" cy="2906173"/>
            </a:xfrm>
            <a:prstGeom prst="rect">
              <a:avLst/>
            </a:prstGeom>
            <a:noFill/>
          </p:spPr>
        </p:pic>
        <p:sp>
          <p:nvSpPr>
            <p:cNvPr id="16" name="Oval 15"/>
            <p:cNvSpPr/>
            <p:nvPr/>
          </p:nvSpPr>
          <p:spPr>
            <a:xfrm>
              <a:off x="-69130" y="-172635"/>
              <a:ext cx="1547190" cy="15065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-114904" y="-245578"/>
              <a:ext cx="1638737" cy="1528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th-TH" sz="2200" b="1" dirty="0">
                  <a:solidFill>
                    <a:srgbClr val="7030A0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การพัฒนา</a:t>
              </a:r>
              <a:br>
                <a:rPr lang="th-TH" sz="2200" b="1" dirty="0">
                  <a:solidFill>
                    <a:srgbClr val="7030A0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</a:br>
              <a:r>
                <a:rPr lang="th-TH" sz="2200" b="1" dirty="0">
                  <a:solidFill>
                    <a:srgbClr val="7030A0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นวัตกรรม</a:t>
              </a:r>
              <a:br>
                <a:rPr lang="th-TH" sz="2200" b="1" dirty="0">
                  <a:solidFill>
                    <a:srgbClr val="7030A0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</a:br>
              <a:r>
                <a:rPr lang="th-TH" sz="2200" b="1" dirty="0">
                  <a:solidFill>
                    <a:srgbClr val="7030A0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ตามแนวทาง</a:t>
              </a:r>
              <a:br>
                <a:rPr lang="th-TH" sz="2200" b="1" dirty="0">
                  <a:solidFill>
                    <a:srgbClr val="7030A0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</a:br>
              <a:r>
                <a:rPr lang="th-TH" sz="2200" b="1" dirty="0">
                  <a:solidFill>
                    <a:srgbClr val="7030A0"/>
                  </a:solidFill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สำนักงาน ก.พ.ร.</a:t>
              </a:r>
              <a:endParaRPr lang="en-US" sz="22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H="1" flipV="1">
            <a:off x="900819" y="5199704"/>
            <a:ext cx="434206" cy="43130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30508" y="780368"/>
            <a:ext cx="460438" cy="455816"/>
          </a:xfrm>
          <a:prstGeom prst="line">
            <a:avLst/>
          </a:prstGeom>
          <a:ln w="190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90949" y="780366"/>
            <a:ext cx="738791" cy="0"/>
          </a:xfrm>
          <a:prstGeom prst="line">
            <a:avLst/>
          </a:prstGeom>
          <a:ln w="1905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42648" y="724715"/>
            <a:ext cx="118689" cy="118735"/>
          </a:xfrm>
          <a:prstGeom prst="ellipse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74464" y="2882652"/>
            <a:ext cx="118689" cy="11873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328488" y="5632937"/>
            <a:ext cx="73879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019928" y="5588681"/>
            <a:ext cx="118689" cy="1187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824990" y="2927319"/>
            <a:ext cx="85995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-1371600" y="27975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Hexagon 38"/>
          <p:cNvSpPr/>
          <p:nvPr/>
        </p:nvSpPr>
        <p:spPr>
          <a:xfrm>
            <a:off x="983700" y="1058865"/>
            <a:ext cx="711738" cy="607026"/>
          </a:xfrm>
          <a:prstGeom prst="hexagon">
            <a:avLst/>
          </a:prstGeom>
          <a:solidFill>
            <a:srgbClr val="08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Hexagon 39"/>
          <p:cNvSpPr/>
          <p:nvPr/>
        </p:nvSpPr>
        <p:spPr>
          <a:xfrm>
            <a:off x="2806435" y="2653917"/>
            <a:ext cx="711738" cy="607026"/>
          </a:xfrm>
          <a:prstGeom prst="hexagon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Hexagon 40"/>
          <p:cNvSpPr/>
          <p:nvPr/>
        </p:nvSpPr>
        <p:spPr>
          <a:xfrm>
            <a:off x="603645" y="4804090"/>
            <a:ext cx="711738" cy="607026"/>
          </a:xfrm>
          <a:prstGeom prst="hexagon">
            <a:avLst/>
          </a:prstGeom>
          <a:solidFill>
            <a:srgbClr val="FF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03" y="1097010"/>
            <a:ext cx="577021" cy="5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51" y="2659354"/>
            <a:ext cx="600313" cy="6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7" y="4798505"/>
            <a:ext cx="641604" cy="64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74704" y="637641"/>
            <a:ext cx="2341679" cy="461665"/>
            <a:chOff x="1695259" y="1851937"/>
            <a:chExt cx="2341679" cy="461665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1695259" y="1919809"/>
              <a:ext cx="2154598" cy="393793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90614" y="1851937"/>
              <a:ext cx="22463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เกณฑ์ 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PMQA </a:t>
              </a:r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2558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78272" y="720562"/>
            <a:ext cx="2030267" cy="461665"/>
            <a:chOff x="7887505" y="1871294"/>
            <a:chExt cx="2030267" cy="461665"/>
          </a:xfrm>
        </p:grpSpPr>
        <p:sp>
          <p:nvSpPr>
            <p:cNvPr id="18" name="Round Diagonal Corner Rectangle 17"/>
            <p:cNvSpPr/>
            <p:nvPr/>
          </p:nvSpPr>
          <p:spPr>
            <a:xfrm>
              <a:off x="7887505" y="1890652"/>
              <a:ext cx="1671344" cy="415579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03118" y="1871294"/>
              <a:ext cx="18146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PMQA </a:t>
              </a:r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4.0 </a:t>
              </a:r>
              <a:endParaRPr lang="th-TH" sz="240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3243223" y="3434377"/>
            <a:ext cx="2050675" cy="0"/>
          </a:xfrm>
          <a:prstGeom prst="straightConnector1">
            <a:avLst/>
          </a:prstGeom>
          <a:ln w="57150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993" y="3220910"/>
            <a:ext cx="2582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ยึดบริบท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ขององค์การ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99885" y="3163718"/>
            <a:ext cx="344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ยึดเป้าหมาย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ระบบราชการ 4.0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284355" y="4232260"/>
            <a:ext cx="2050675" cy="0"/>
          </a:xfrm>
          <a:prstGeom prst="straightConnector1">
            <a:avLst/>
          </a:prstGeom>
          <a:ln w="57150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407" y="3625383"/>
            <a:ext cx="3327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เข้าใจความท้าทาย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ขององค์การและของประเทศ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เพื่อตั้งเป้ายุทธศาสตร์ที่ท้าทายและเชื่มโยงสู่การพัฒนาประเทศ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741" y="3717397"/>
            <a:ext cx="2900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เข้าใจความท้าทาย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ขององค์การ</a:t>
            </a: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เพื่อตั้งเป้ายุทธศาสตร์ที่ท้าทาย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284355" y="5086030"/>
            <a:ext cx="2050675" cy="0"/>
          </a:xfrm>
          <a:prstGeom prst="straightConnector1">
            <a:avLst/>
          </a:prstGeom>
          <a:ln w="57150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41945" y="4766538"/>
            <a:ext cx="3102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ประเมินเพื่อตอบสนอง</a:t>
            </a:r>
          </a:p>
          <a:p>
            <a:pPr algn="thaiDist"/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ผลลัพธ์ตามพันธกิจขององค์การ</a:t>
            </a:r>
          </a:p>
          <a:p>
            <a:pPr algn="thaiDist"/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การเชื่อมโยงผลลัพธ์ขององค์การ</a:t>
            </a:r>
            <a:b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สู่การบรรลุยุทธศาสตร์ชาติและส่งเสริมการพัฒนาประเทศ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9632" y="4738224"/>
            <a:ext cx="273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ประเมินเพื่อตอบสนองผลลัพธ์ตามพันธกิจขององค์การ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31115" y="85647"/>
            <a:ext cx="4157154" cy="517172"/>
            <a:chOff x="2029005" y="98157"/>
            <a:chExt cx="4157154" cy="517172"/>
          </a:xfrm>
        </p:grpSpPr>
        <p:sp>
          <p:nvSpPr>
            <p:cNvPr id="33" name="Round Diagonal Corner Rectangle 32"/>
            <p:cNvSpPr/>
            <p:nvPr/>
          </p:nvSpPr>
          <p:spPr>
            <a:xfrm flipH="1">
              <a:off x="2029005" y="102041"/>
              <a:ext cx="4071543" cy="513288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29005" y="98157"/>
              <a:ext cx="41571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ความแตกต่างระหว่าง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PMQA </a:t>
              </a:r>
              <a:r>
                <a:rPr lang="en-US" sz="24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vs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PMQA 4.0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4" y="1292712"/>
            <a:ext cx="1319501" cy="1864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881" y="1307362"/>
            <a:ext cx="1319501" cy="1864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/>
          <p:cNvGrpSpPr/>
          <p:nvPr/>
        </p:nvGrpSpPr>
        <p:grpSpPr>
          <a:xfrm>
            <a:off x="3439295" y="1604383"/>
            <a:ext cx="1808581" cy="1104857"/>
            <a:chOff x="3492329" y="1294814"/>
            <a:chExt cx="1600315" cy="911922"/>
          </a:xfrm>
        </p:grpSpPr>
        <p:sp>
          <p:nvSpPr>
            <p:cNvPr id="43" name="Isosceles Triangle 42"/>
            <p:cNvSpPr/>
            <p:nvPr/>
          </p:nvSpPr>
          <p:spPr>
            <a:xfrm rot="5400000">
              <a:off x="3328477" y="1515667"/>
              <a:ext cx="854921" cy="527218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Isosceles Triangle 38"/>
            <p:cNvSpPr/>
            <p:nvPr/>
          </p:nvSpPr>
          <p:spPr>
            <a:xfrm rot="5400000">
              <a:off x="3683351" y="1487166"/>
              <a:ext cx="854921" cy="527218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4060402" y="1458666"/>
              <a:ext cx="854921" cy="52721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Isosceles Triangle 41"/>
            <p:cNvSpPr/>
            <p:nvPr/>
          </p:nvSpPr>
          <p:spPr>
            <a:xfrm rot="5400000">
              <a:off x="4401574" y="1470941"/>
              <a:ext cx="854921" cy="527218"/>
            </a:xfrm>
            <a:prstGeom prst="triangl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9630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3" y="1348692"/>
            <a:ext cx="1733632" cy="244909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3441559" y="83019"/>
            <a:ext cx="2593380" cy="628748"/>
            <a:chOff x="3780124" y="243949"/>
            <a:chExt cx="2593380" cy="628748"/>
          </a:xfrm>
        </p:grpSpPr>
        <p:sp>
          <p:nvSpPr>
            <p:cNvPr id="7" name="สี่เหลี่ยมผืนผ้ามุมมน 5"/>
            <p:cNvSpPr/>
            <p:nvPr/>
          </p:nvSpPr>
          <p:spPr>
            <a:xfrm>
              <a:off x="4073143" y="357652"/>
              <a:ext cx="2300361" cy="442309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8220" y="357404"/>
              <a:ext cx="1758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หมวด 1 การนำองค์กร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819708" y="243949"/>
              <a:ext cx="628748" cy="6287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pic>
          <p:nvPicPr>
            <p:cNvPr id="10" name="Picture 6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124" y="286662"/>
              <a:ext cx="586035" cy="58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169418" y="342095"/>
            <a:ext cx="1230829" cy="511469"/>
            <a:chOff x="2320779" y="615533"/>
            <a:chExt cx="1230829" cy="5114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320779" y="671186"/>
              <a:ext cx="460438" cy="455816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781220" y="671184"/>
              <a:ext cx="738791" cy="0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32919" y="615533"/>
              <a:ext cx="118689" cy="118735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81143" y="2010412"/>
            <a:ext cx="3448801" cy="694828"/>
            <a:chOff x="204003" y="70178"/>
            <a:chExt cx="3448801" cy="694828"/>
          </a:xfrm>
        </p:grpSpPr>
        <p:grpSp>
          <p:nvGrpSpPr>
            <p:cNvPr id="19" name="Group 18"/>
            <p:cNvGrpSpPr/>
            <p:nvPr/>
          </p:nvGrpSpPr>
          <p:grpSpPr>
            <a:xfrm>
              <a:off x="204003" y="142914"/>
              <a:ext cx="3448801" cy="622092"/>
              <a:chOff x="367776" y="211153"/>
              <a:chExt cx="3448801" cy="622092"/>
            </a:xfrm>
          </p:grpSpPr>
          <p:sp>
            <p:nvSpPr>
              <p:cNvPr id="21" name="สี่เหลี่ยมผืนผ้ามุมมน 5"/>
              <p:cNvSpPr/>
              <p:nvPr/>
            </p:nvSpPr>
            <p:spPr>
              <a:xfrm>
                <a:off x="611562" y="253599"/>
                <a:ext cx="3205015" cy="4001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36108" y="244199"/>
                <a:ext cx="2698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หมวด 2 การวางแผนเชิงยุทธศาสตร์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67776" y="211153"/>
                <a:ext cx="622092" cy="62209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20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08" y="70178"/>
              <a:ext cx="642395" cy="64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595361" y="686973"/>
            <a:ext cx="6351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ระบบการนำองค์การ 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ต้องมุ่งเน้นผลสัมฤทธิ์ และสร้างความยั่งยืนใหกับองค์การ โดยกำหนดวิสัยทัศน์และพันธกิจที่สอดรับกับแผนยุทธศาสตร์ชาติ มีนโยบายป้องกันการทุจริตและสร้างความโปร่งใสที่มีประสิทธิผล ส่งเสริมให้เกิดนวัตกรรม รงมไปถึงมีการติดตามประเมินผลด้วยเทคโนโลยี และคำนึงถึงผลกระทบต่อสังคม </a:t>
            </a:r>
            <a:endParaRPr lang="th-TH" sz="2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5361" y="2607615"/>
            <a:ext cx="6351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68A04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กระบวนการวางแผนยุทธศาสตร์ </a:t>
            </a:r>
            <a:r>
              <a:rPr lang="th-TH" sz="2000" dirty="0" smtClean="0">
                <a:solidFill>
                  <a:srgbClr val="68A04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มีประสิทธิผลรองรับการเปลี่ยนแปลงและสร้างขีดความสามารถในการแข่งขัน กำหนดเป้าหมายเชิงยุทธศาสตร์ที่สอดคล้องกับพันธกิจของ</a:t>
            </a:r>
            <a:br>
              <a:rPr lang="th-TH" sz="2000" dirty="0" smtClean="0">
                <a:solidFill>
                  <a:srgbClr val="68A04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solidFill>
                  <a:srgbClr val="68A04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ส่วนราชการและเชื่อมโยงกับยุทธศาสตร์ชาติ ขับเคลื่อนแผนได้ครอบคลุมทุกภาคสส่วน </a:t>
            </a:r>
            <a:br>
              <a:rPr lang="th-TH" sz="2000" dirty="0" smtClean="0">
                <a:solidFill>
                  <a:srgbClr val="68A04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solidFill>
                  <a:srgbClr val="68A04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เน้นการสร้างคุณค่าให้กับประชาชน สามาถแก้ไขปัญหาหรือปรับแผนทันต่อการเปลี่ยนแปลง</a:t>
            </a:r>
            <a:endParaRPr lang="th-TH" sz="2000" dirty="0">
              <a:solidFill>
                <a:srgbClr val="68A04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95361" y="2334826"/>
            <a:ext cx="770388" cy="118735"/>
            <a:chOff x="2781220" y="615533"/>
            <a:chExt cx="770388" cy="11873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781220" y="671184"/>
              <a:ext cx="738791" cy="0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432919" y="615533"/>
              <a:ext cx="118689" cy="118735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41559" y="4017688"/>
            <a:ext cx="5331222" cy="606489"/>
            <a:chOff x="3444681" y="3958626"/>
            <a:chExt cx="5331222" cy="606489"/>
          </a:xfrm>
        </p:grpSpPr>
        <p:sp>
          <p:nvSpPr>
            <p:cNvPr id="34" name="สี่เหลี่ยมผืนผ้ามุมมน 5"/>
            <p:cNvSpPr/>
            <p:nvPr/>
          </p:nvSpPr>
          <p:spPr>
            <a:xfrm>
              <a:off x="3616275" y="4013355"/>
              <a:ext cx="5138158" cy="49404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34889" y="4032959"/>
              <a:ext cx="4641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หมวด </a:t>
              </a:r>
              <a:r>
                <a:rPr lang="th-TH" sz="20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 การ</a:t>
              </a:r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ให้ความสำคัญกับผู้รับบริการและผู้มีส่วนได้ส่วนเสีย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3444681" y="3958626"/>
              <a:ext cx="606489" cy="6064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449799" y="3983639"/>
              <a:ext cx="569041" cy="560150"/>
              <a:chOff x="390491" y="122686"/>
              <a:chExt cx="569041" cy="56015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488207" y="185738"/>
                <a:ext cx="400819" cy="474656"/>
              </a:xfrm>
              <a:prstGeom prst="ellipse">
                <a:avLst/>
              </a:prstGeom>
              <a:solidFill>
                <a:srgbClr val="FADE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39" name="Picture 6" descr="à¸£à¸¹à¸à¸ à¸²à¸à¸à¸µà¹à¹à¸à¸µà¹à¸¢à¸§à¸à¹à¸­à¸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91" y="122686"/>
                <a:ext cx="569041" cy="56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2559440" y="4750740"/>
            <a:ext cx="6351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กระบวนการให้บริการ </a:t>
            </a:r>
            <a:r>
              <a:rPr lang="th-TH" sz="2000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มีประสิทธิภาพและรวดเร็วตอบสนองต่อความต้องการ มีการพัฒนาระบบข้อมูลและสารสนเทศด้านการบริการประชาชนที่ทันสมัย รวดเร็ว และเข้าถึงทุกระดับ เพื่อนำไปสู่การสร้างนวัตกรรมบริการที่หลากหลายตอบสนองต่อความต้องการเฉพาะกลุ่ม/เฉพาะบุคคล (</a:t>
            </a:r>
            <a:r>
              <a:rPr lang="en-US" sz="2000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Personalized</a:t>
            </a:r>
            <a:r>
              <a:rPr lang="th-TH" sz="2000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</a:t>
            </a:r>
            <a:r>
              <a:rPr lang="th-TH" sz="2000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มีการวางแผนเชิงรุกในการตอบสนองความต้องการ มีระบบเทคโนโลยีในการตอบรับเรื่องร้องเรียนที่ทันการณ์ ส่งผลต่อความพึงพอใจต่อผู้รับบริการและผู้มีส่วนได้ส่วนเสีย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155770" y="3956224"/>
            <a:ext cx="1187097" cy="441085"/>
            <a:chOff x="2155770" y="3927111"/>
            <a:chExt cx="1187097" cy="441085"/>
          </a:xfrm>
        </p:grpSpPr>
        <p:grpSp>
          <p:nvGrpSpPr>
            <p:cNvPr id="31" name="Group 30"/>
            <p:cNvGrpSpPr/>
            <p:nvPr/>
          </p:nvGrpSpPr>
          <p:grpSpPr>
            <a:xfrm>
              <a:off x="2572479" y="4249461"/>
              <a:ext cx="770388" cy="118735"/>
              <a:chOff x="2781220" y="615533"/>
              <a:chExt cx="770388" cy="11873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781220" y="671184"/>
                <a:ext cx="738791" cy="0"/>
              </a:xfrm>
              <a:prstGeom prst="line">
                <a:avLst/>
              </a:prstGeom>
              <a:ln w="19050">
                <a:solidFill>
                  <a:srgbClr val="00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432919" y="615533"/>
                <a:ext cx="118689" cy="118735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 sz="20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2155770" y="3927111"/>
              <a:ext cx="403670" cy="369510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135592" y="148363"/>
            <a:ext cx="2133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สาระสำคัญโดยสรุป</a:t>
            </a:r>
            <a:br>
              <a:rPr lang="th-TH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ของเกณฑ์ </a:t>
            </a:r>
            <a:r>
              <a:rPr lang="en-US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4.0 </a:t>
            </a:r>
            <a:endParaRPr lang="th-TH" sz="2400" b="1" dirty="0" smtClean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7 หมวด</a:t>
            </a:r>
            <a:endParaRPr lang="th-TH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8" y="2476110"/>
            <a:ext cx="1459410" cy="20617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1957064" y="327621"/>
            <a:ext cx="1230829" cy="511469"/>
            <a:chOff x="2320779" y="615533"/>
            <a:chExt cx="1230829" cy="5114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320779" y="671186"/>
              <a:ext cx="460438" cy="455816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781220" y="671184"/>
              <a:ext cx="738791" cy="0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432919" y="615533"/>
              <a:ext cx="118689" cy="118735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86561" y="642350"/>
            <a:ext cx="7213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ระบบการบริหารจัดการข้อมูลและสารสนเทศ </a:t>
            </a:r>
            <a:r>
              <a:rPr lang="th-TH" sz="2000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มีประสิทธิภาพ ปลอดภัย น่าเชื่อถือ ใช้งานง่าย </a:t>
            </a:r>
            <a:r>
              <a:rPr lang="th-TH" sz="2000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เพื่อนำมากำหนดเป็นตัว</a:t>
            </a:r>
            <a:r>
              <a:rPr lang="th-TH" sz="2000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วัดในการติดตามตั้งแต่ระดับปฏิบัติการไปจนถึงระดับยุทธศาสตร์ สามารถวิเคราะห์ข้อมูลเพื่อนำไปสู่การแก้ไขเชิงนโยบาย/เชิงยุทธศาสตร์ รวมถึงมีการสื่อสารและเปิดเผยข้อมูลต่อประชาชนโดยไม่ต้องร้องขอ มีการวบรวมองค์ความรู้อย่างเป็นระบบ สามารถปรับระบบการทำงานเป็นดิจิทัลอย่างเต็มรูปแบบ</a:t>
            </a:r>
            <a:endParaRPr lang="th-TH" sz="2000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6561" y="2434123"/>
            <a:ext cx="7080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ระบบการบริหารจัดการด้านบุคคล </a:t>
            </a:r>
            <a:r>
              <a:rPr lang="th-TH" sz="2000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มีประสิทธิภาพตอบสนองยุทธศาสตร์และสร้างแรงจูงใจ สร้างความร่วมมือและความผูกพัน สร้างสภาพแวดล้อมที่เอื้อให้บบุคลากรกล้าตัดสินใจ สามารถแก้ปัญหาที่ซับซ้อน พัฒนาบุคลากรให้มีความรู้ทั้งทักษะและความเชี่ยวชาญ มีจริยธรรม รวมถึงมีความคิดริเริ่มที่จะนำไปสู่</a:t>
            </a:r>
            <a:br>
              <a:rPr lang="th-TH" sz="2000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solidFill>
                  <a:srgbClr val="FF820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การสร้างนวัตกรรม และมีความเป็นผู้ประกอบการสาธารณะ</a:t>
            </a:r>
            <a:endParaRPr lang="th-TH" sz="2000" dirty="0">
              <a:solidFill>
                <a:srgbClr val="FF820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98543" y="2141727"/>
            <a:ext cx="770388" cy="118735"/>
            <a:chOff x="2781220" y="615533"/>
            <a:chExt cx="770388" cy="11873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781220" y="671184"/>
              <a:ext cx="738791" cy="0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432919" y="615533"/>
              <a:ext cx="118689" cy="118735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718077" y="4195372"/>
            <a:ext cx="7248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A365D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การบริหารจัดการกระบวนการ </a:t>
            </a:r>
            <a:r>
              <a:rPr lang="th-TH" sz="2000" dirty="0" smtClean="0">
                <a:solidFill>
                  <a:srgbClr val="A365D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เป็นไปอย่างมีประสิทธิภาพและประสิทธิผล เชื่อมโยงตั้งแต่ต้นจนไปสู่ผลลัพธ์ที่ต้องการ มีการสร้างนวัตกรรมในการปรับปรุง กระบวนการ และการให้บริการ มีการลดต้นทุนและใช้ทรัพยากรอย่างเต็มประสิทธิภาพ ใช้เทคโนโลยีเพื่อเพิ่มขีดสมรรถนะที่สูงขึ้น บูรณาการกระบวนการต่างๆ เพื่อตอบสนองยุทธศาสตร์และสร้างคุณค่าให้กับประชาชน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81213" y="5387422"/>
            <a:ext cx="1173449" cy="427437"/>
            <a:chOff x="2169418" y="3940759"/>
            <a:chExt cx="1173449" cy="427437"/>
          </a:xfrm>
        </p:grpSpPr>
        <p:grpSp>
          <p:nvGrpSpPr>
            <p:cNvPr id="31" name="Group 30"/>
            <p:cNvGrpSpPr/>
            <p:nvPr/>
          </p:nvGrpSpPr>
          <p:grpSpPr>
            <a:xfrm>
              <a:off x="2572479" y="4249461"/>
              <a:ext cx="770388" cy="118735"/>
              <a:chOff x="2781220" y="615533"/>
              <a:chExt cx="770388" cy="11873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781220" y="671184"/>
                <a:ext cx="738791" cy="0"/>
              </a:xfrm>
              <a:prstGeom prst="line">
                <a:avLst/>
              </a:prstGeom>
              <a:ln w="19050">
                <a:solidFill>
                  <a:srgbClr val="00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3432919" y="615533"/>
                <a:ext cx="118689" cy="118735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 sz="20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2169418" y="3940759"/>
              <a:ext cx="403670" cy="369510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-49644" y="1071977"/>
            <a:ext cx="2133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สาระสำคัญโดยสรุป</a:t>
            </a:r>
            <a:br>
              <a:rPr lang="th-TH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ของเกณฑ์ </a:t>
            </a:r>
            <a:r>
              <a:rPr lang="en-US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4.0 </a:t>
            </a:r>
            <a:endParaRPr lang="th-TH" sz="2400" b="1" dirty="0" smtClean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7 หมวด</a:t>
            </a:r>
            <a:endParaRPr lang="th-TH" sz="2400" b="1" dirty="0">
              <a:solidFill>
                <a:srgbClr val="00B0F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4178" y="30501"/>
            <a:ext cx="4468022" cy="770624"/>
            <a:chOff x="3920732" y="1062962"/>
            <a:chExt cx="4468022" cy="770624"/>
          </a:xfrm>
        </p:grpSpPr>
        <p:sp>
          <p:nvSpPr>
            <p:cNvPr id="43" name="สี่เหลี่ยมผืนผ้ามุมมน 5"/>
            <p:cNvSpPr/>
            <p:nvPr/>
          </p:nvSpPr>
          <p:spPr>
            <a:xfrm>
              <a:off x="4322052" y="1164239"/>
              <a:ext cx="4066702" cy="48526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66873" y="1169711"/>
              <a:ext cx="38218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หมวด 4 การวัด การวิเคราะห์ และการจัดการความรู้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3990031" y="1136251"/>
              <a:ext cx="628748" cy="6287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pic>
          <p:nvPicPr>
            <p:cNvPr id="48" name="Picture 2" descr="à¸à¸¥à¸à¸²à¸£à¸à¹à¸à¸«à¸²à¸£à¸¹à¸à¸ à¸²à¸à¸ªà¸³à¸«à¸£à¸±à¸ knowledge management icon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70" t="67387"/>
            <a:stretch/>
          </p:blipFill>
          <p:spPr bwMode="auto">
            <a:xfrm>
              <a:off x="3920732" y="1062962"/>
              <a:ext cx="802639" cy="770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2715917" y="1898993"/>
            <a:ext cx="2762301" cy="607635"/>
            <a:chOff x="392385" y="95585"/>
            <a:chExt cx="2762301" cy="607635"/>
          </a:xfrm>
        </p:grpSpPr>
        <p:sp>
          <p:nvSpPr>
            <p:cNvPr id="51" name="สี่เหลี่ยมผืนผ้ามุมมน 5"/>
            <p:cNvSpPr/>
            <p:nvPr/>
          </p:nvSpPr>
          <p:spPr>
            <a:xfrm>
              <a:off x="461438" y="163930"/>
              <a:ext cx="2693248" cy="46015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95898" y="166657"/>
              <a:ext cx="21451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หมวด 5 การมุ่งเน้นบุคลากร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393813" y="95585"/>
              <a:ext cx="615733" cy="6076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F89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4" name="Picture 2" descr="à¸à¸¥à¸à¸²à¸£à¸à¹à¸à¸«à¸²à¸£à¸¹à¸à¸ à¸²à¸à¸ªà¸³à¸«à¸£à¸±à¸ personel management icon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t="69923" r="70115" b="4165"/>
            <a:stretch/>
          </p:blipFill>
          <p:spPr bwMode="auto">
            <a:xfrm>
              <a:off x="392385" y="104632"/>
              <a:ext cx="605806" cy="55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768141" y="3689112"/>
            <a:ext cx="3247716" cy="598649"/>
            <a:chOff x="3306404" y="3579083"/>
            <a:chExt cx="3247716" cy="598649"/>
          </a:xfrm>
        </p:grpSpPr>
        <p:sp>
          <p:nvSpPr>
            <p:cNvPr id="55" name="สี่เหลี่ยมผืนผ้ามุมมน 5"/>
            <p:cNvSpPr/>
            <p:nvPr/>
          </p:nvSpPr>
          <p:spPr>
            <a:xfrm>
              <a:off x="3517355" y="3652013"/>
              <a:ext cx="3036765" cy="469611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61513" y="3679177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หมวด 6 การมุ่งเน้นระบบปฏิบัติการ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06404" y="3579083"/>
              <a:ext cx="598649" cy="598649"/>
              <a:chOff x="232658" y="109182"/>
              <a:chExt cx="750627" cy="75062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32658" y="109182"/>
                <a:ext cx="750627" cy="75062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00073" y="218293"/>
                <a:ext cx="341194" cy="33207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23985" y="533444"/>
                <a:ext cx="207403" cy="20924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61" name="Picture 2" descr="à¸à¸¥à¸à¸²à¸£à¸à¹à¸à¸«à¸²à¸£à¸¹à¸à¸ à¸²à¸à¸ªà¸³à¸«à¸£à¸±à¸ system gear  icon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105" y="153333"/>
                <a:ext cx="653139" cy="653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2923682" y="5398037"/>
            <a:ext cx="3011117" cy="596173"/>
            <a:chOff x="492061" y="158789"/>
            <a:chExt cx="3011117" cy="596173"/>
          </a:xfrm>
        </p:grpSpPr>
        <p:sp>
          <p:nvSpPr>
            <p:cNvPr id="63" name="สี่เหลี่ยมผืนผ้ามุมมน 5"/>
            <p:cNvSpPr/>
            <p:nvPr/>
          </p:nvSpPr>
          <p:spPr>
            <a:xfrm>
              <a:off x="611560" y="212655"/>
              <a:ext cx="2891618" cy="44172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33351" y="233463"/>
              <a:ext cx="2353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หมวด 7 ผลลัพธ์การดำเนินการ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492061" y="158789"/>
              <a:ext cx="596173" cy="5961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6" name="Picture 2" descr="à¸à¸¥à¸à¸²à¸£à¸à¹à¸à¸«à¸²à¸£à¸¹à¸à¸ à¸²à¸à¸ªà¸³à¸«à¸£à¸±à¸ reward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53" y="227151"/>
              <a:ext cx="486482" cy="486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1393999" y="5866188"/>
            <a:ext cx="775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คือหมวดผลลัพธ์ </a:t>
            </a:r>
            <a:r>
              <a:rPr lang="th-TH" sz="2000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ที่มีการกำหนดตัววัดที่สำคัญซึ่งสอดคล้องต่อผลการดำเนินการทั้ง 6 หมวดกระบวนการ สะท้อนความสามารถในการบริหารจัดการกระบวนการ การแก้ปัญหา และการพัฒนา ตั้งเป้าหมายที่ท้าทายและมีการวิเคราะห์ค้นหานวัตกรรมในการแก้ไขปัญหา 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918228" y="3863048"/>
            <a:ext cx="770388" cy="118735"/>
            <a:chOff x="2781220" y="615533"/>
            <a:chExt cx="770388" cy="118735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2781220" y="671184"/>
              <a:ext cx="738791" cy="0"/>
            </a:xfrm>
            <a:prstGeom prst="line">
              <a:avLst/>
            </a:prstGeom>
            <a:ln w="19050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432919" y="615533"/>
              <a:ext cx="118689" cy="118735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89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524725" y="221174"/>
            <a:ext cx="2835047" cy="52322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489" y="192489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1 การนำองค์กร</a:t>
            </a:r>
          </a:p>
        </p:txBody>
      </p:sp>
      <p:graphicFrame>
        <p:nvGraphicFramePr>
          <p:cNvPr id="5" name="ตาราง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89305552"/>
              </p:ext>
            </p:extLst>
          </p:nvPr>
        </p:nvGraphicFramePr>
        <p:xfrm>
          <a:off x="221953" y="1072181"/>
          <a:ext cx="8662810" cy="5701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213"/>
                <a:gridCol w="2223199"/>
                <a:gridCol w="2223199"/>
                <a:gridCol w="2223199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A&amp;D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Alignment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Integration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793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ระบบการนำองค์การ</a:t>
                      </a:r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r>
                        <a:rPr lang="th-TH" sz="20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ที่สร้างความยั่งยืน</a:t>
                      </a:r>
                      <a:endParaRPr lang="en-US" sz="20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วิสัยทัศน์/ยุทธศาสตร์ ตอบสนอง</a:t>
                      </a:r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พันธ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วิสัยทัศน์/ยุทธศาสตร์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สอดรับกับยุทธศาสตร์ประเทศ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สร้างนวัตกรรม/วัฒนธรรม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ที่มุ่งประโยชน์สุขประชาชน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ป้องกันทุจริตและ 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สร้างความโปร่งใส</a:t>
                      </a:r>
                    </a:p>
                    <a:p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นโยบายการป้องกันทุจริต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และระบบกำกับดูแลที่มีประสิทธิภาพ</a:t>
                      </a:r>
                    </a:p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การติดตาม ปรับปรุง และ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รายงานผลต่อสาธารณะ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และหน่วยงานบังคับบัญชา</a:t>
                      </a:r>
                    </a:p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ผลการประเมินในระดับดี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โดยหน่วยงานภายนอก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เป็นแบบอย่างที่ดีและการ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สร้างต้นแบบด้านความโปร่งใส 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 การมุ่งเน้นผลสัมฤทธิ์ผ่านการสร้างการ มีส่วนร่วมจากเครือข่าย ทั้งภายในและภายนอก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สร้างสภาพแวดล้อมที่มุ่งเน้น ผลสัมฤทธิ์ผ่านการมีส่วนร่วม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ของบุคลากรภายในและ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การสร้างเครือข่ายภายนอก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การตั้งเป้หมายท้าทาย และการส่งเสริมให้เกิด นวัตกรรมของกระบวนการ และ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สร้างนวัตกรรมเชิงนโยบาย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ที่มีผลกระทบสูงที่สามารถ แก้ปัญหาที่ซับซ้อน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 คำนึงถึงผลกระทบ 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ต่อสังคมและการมุ่งเน้นให้ 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เกิดผลลัพธ์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ติดตามตัวชี้วัดและผลการ ดำเนินงานอย่างต่อเนื่อง</a:t>
                      </a:r>
                    </a:p>
                    <a:p>
                      <a:pPr algn="ctr"/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การใช้กลไกการสื่อสารและ </a:t>
                      </a:r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เทคโนโลยีดิจิทัล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เพื่อนำไปสู่การแก้ไขปัญหาอย่าง ทันกาล 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ติดตามผลดำเนินการและ ผลกระทบระยะสั้นและ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ระยะยาวที่มีต่อเศรษฐกิจ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สังคม สาธารณสุข และ สิ่งแวดล้อม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49411" y="107470"/>
            <a:ext cx="750627" cy="7506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8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3" y="101237"/>
            <a:ext cx="705724" cy="7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4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03788468"/>
              </p:ext>
            </p:extLst>
          </p:nvPr>
        </p:nvGraphicFramePr>
        <p:xfrm>
          <a:off x="199643" y="1004226"/>
          <a:ext cx="8835174" cy="565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3056"/>
                <a:gridCol w="2357250"/>
                <a:gridCol w="2267434"/>
                <a:gridCol w="2267434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A&amp;D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Alignment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Integration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44793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 แผนยุทธศาสตร์ที่ ตอบสนองความท้าทาย 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และสร้างนวัตกรรมเพื่อ 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</a:t>
                      </a:r>
                      <a:endParaRPr lang="en-US" sz="20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กระบวนการวางแผนยุทธศาสตร์</a:t>
                      </a:r>
                      <a:b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ที่เป็นระบบ ตอบสนองความต้องการของประชาชนและบรรลุพันธกิจองค์การ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แผนยุทธศาสตร์ตอบสนอง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ความท้าทายของส่วนราชการ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มีการคาดการณ์ การเปลี่ยนแปลง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ที่กำลังจะเกิดในอนาคต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แผนยุทธศาสตร์เพิ่มขีดความสามารถในการแข่งขัน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สร้างโอกาส และส่งเสริมการพัฒนาประเทศ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 เป้าหมายยุทธศาสตร์ 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ทั้งระยะสั้นและระยะยาว สอดคล้อง</a:t>
                      </a:r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พันธ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กิจและ ยุทธศาสตร์ชาติ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กำหนดเป้าประสงค์และ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ตัวชี้วัดที่ตอบสนอง</a:t>
                      </a:r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พันธ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ในระยะสั้น ระยะยาวและ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สร้างการเปลี่ยนแปลง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วิเคราะห์ผลกระทบของ เป้าประสงค์และตัวชี้วัด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ทั้งระยะสั้นและระยะยาว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ต่อยุทธศาสตร์ประเทศ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วิเคราะห์ผลกระทบต่อ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เศรษฐกิจ สังคม สาธารณสุข สิ่งแวดล้อม ทั้งทางตรงและ ทางอ้อม</a:t>
                      </a:r>
                    </a:p>
                  </a:txBody>
                  <a:tcPr/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 แผนงานขับเคลื่อน </a:t>
                      </a:r>
                    </a:p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ลงไปทุกภาคส่วน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แผนครอบคลุมทุกส่วน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ชัดเจน มีการสื่อสารสู่การปฏิบัติ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แผนเน้นประสิทธิภาพ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ทำน้อยได้มากและสร้าง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คุณค่าแก่ประชาชน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การกับแผนงาน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ด้านบุคลากร การใช้ทรัพยากร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การใช้ข้อมูลร่วมกัน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 การติดตามผล การแก้ไขปัญหา และการรายงานผล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การติดตามรายงานผลและ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การบรรลุเป้าหมาย เชิงยุทธศาสตร์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การคาดการณ์ การแก้ปัญหา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และการปรับแผนให้ทัน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ต่อการเปลี่ยนแปลง 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ปรับแผนตอบสนอง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ได้ทันเวลา เชิงรุก มีประสิทธิผล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4002" y="122610"/>
            <a:ext cx="4488955" cy="770930"/>
            <a:chOff x="204002" y="122610"/>
            <a:chExt cx="4488955" cy="770930"/>
          </a:xfrm>
        </p:grpSpPr>
        <p:grpSp>
          <p:nvGrpSpPr>
            <p:cNvPr id="2" name="Group 1"/>
            <p:cNvGrpSpPr/>
            <p:nvPr/>
          </p:nvGrpSpPr>
          <p:grpSpPr>
            <a:xfrm>
              <a:off x="204002" y="142913"/>
              <a:ext cx="4488955" cy="750627"/>
              <a:chOff x="367775" y="211152"/>
              <a:chExt cx="4488955" cy="750627"/>
            </a:xfrm>
          </p:grpSpPr>
          <p:sp>
            <p:nvSpPr>
              <p:cNvPr id="6" name="สี่เหลี่ยมผืนผ้ามุมมน 5"/>
              <p:cNvSpPr/>
              <p:nvPr/>
            </p:nvSpPr>
            <p:spPr>
              <a:xfrm>
                <a:off x="611562" y="253599"/>
                <a:ext cx="4245168" cy="59522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18402" y="253599"/>
                <a:ext cx="3701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หมวด 2 การวางแผนเชิงยุทธศาสตร์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67775" y="211152"/>
                <a:ext cx="750627" cy="75062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4098" name="Picture 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81" y="122610"/>
              <a:ext cx="642395" cy="64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511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95909222"/>
              </p:ext>
            </p:extLst>
          </p:nvPr>
        </p:nvGraphicFramePr>
        <p:xfrm>
          <a:off x="136477" y="849578"/>
          <a:ext cx="8857397" cy="58966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7986"/>
                <a:gridCol w="2273137"/>
                <a:gridCol w="2273137"/>
                <a:gridCol w="2273137"/>
              </a:tblGrid>
              <a:tr h="595052">
                <a:tc>
                  <a:txBody>
                    <a:bodyPr/>
                    <a:lstStyle/>
                    <a:p>
                      <a:pPr algn="ctr"/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A&amp;D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Alignment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Integration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1112488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 ระบบข้อมูลและ สารสนเทศที่ทันสมัยเพื่อ </a:t>
                      </a:r>
                    </a:p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การบริการและการเข้าถึง</a:t>
                      </a:r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ใช้ข้อมูลเพื่อตอบสนอง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ความต้องการที่แตกต่าง</a:t>
                      </a:r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วิเคราะห์เพื่อค้นหาความต้องการ และความคาดหวังใหม่</a:t>
                      </a:r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ใช้ข้อมูลทั้งภายในและภายนอก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เพื่อวางนโยบายเชิงรุกทั้งปัจจุบัน และอนาคต</a:t>
                      </a:r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</a:tr>
              <a:tr h="1371206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 การประเมินความ </a:t>
                      </a:r>
                    </a:p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พึงพอใจและความผูกพัน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การประเมินความพึงพอใจ และ ความผูกพันของกลุ่มผู้รับบริการ และผู้มีส่วนได้ส่วนเสียหลัก</a:t>
                      </a:r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วิเคราะห์ผลเพื่อตอบสนอง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ความต้องการ และแก้ปัญหาเชิงรุก</a:t>
                      </a:r>
                    </a:p>
                  </a:txBody>
                  <a:tcPr>
                    <a:solidFill>
                      <a:srgbClr val="FFF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บูรณาการกับฐานข้อมูลแหล่งอื่น เพื่อการวางแผนและการสร้าง นวัตกรรมในการให้บริการ</a:t>
                      </a:r>
                    </a:p>
                  </a:txBody>
                  <a:tcPr>
                    <a:solidFill>
                      <a:srgbClr val="FFF9F3"/>
                    </a:solidFill>
                  </a:tcPr>
                </a:tc>
              </a:tr>
              <a:tr h="1629925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3.3 การสร้างนวัตกรรม </a:t>
                      </a:r>
                    </a:p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การบริการและตอบสนอง </a:t>
                      </a:r>
                    </a:p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ความต้องการเฉพาะกลุ่ม</a:t>
                      </a:r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การปรับปรุงบริการที่ตอบสนอง ความต้องการและความคาดหวัง ของกลุ่มผู้รับบริการและ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ผู้มีส่วนได้ส่วนเสียหลัก</a:t>
                      </a:r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ปรับปรุงกระบวนการและ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สร้างนวัตกรรมที่ตอบสนอง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ความต้องการในภาพรวมและ เฉพาะกลุ่ม</a:t>
                      </a:r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สร้างนวัตกรรมที่สามารถออกแบบ การให้บริการเฉพาะบุคคล</a:t>
                      </a:r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E8D1"/>
                    </a:solidFill>
                  </a:tcPr>
                </a:tc>
              </a:tr>
              <a:tr h="1112488"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 กระบวนการแก้ไข </a:t>
                      </a:r>
                    </a:p>
                    <a:p>
                      <a:r>
                        <a:rPr lang="th-TH" sz="19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ข้อร้องเรียนที่รวดเร็วและ สร้างสรรค์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กระบวนการรับข้อร้องเรียน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อย่างเป็นระบบ และมีมาตรฐาน</a:t>
                      </a:r>
                    </a:p>
                    <a:p>
                      <a:pPr algn="ctr"/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กระบวนการจัดการข้อร้องเรียน เป็นระบบ ตอบสนองรวดเร็ว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ทันการณ์</a:t>
                      </a:r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ใช้เทคโนโลยีเพื่อตอบสนอง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และสร้างความพึงพอใจ</a:t>
                      </a:r>
                    </a:p>
                    <a:p>
                      <a:pPr algn="ctr"/>
                      <a:endParaRPr lang="th-TH" sz="19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FF9F3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1195" y="85406"/>
            <a:ext cx="7232925" cy="810661"/>
            <a:chOff x="3384646" y="3843965"/>
            <a:chExt cx="7232925" cy="810661"/>
          </a:xfrm>
        </p:grpSpPr>
        <p:sp>
          <p:nvSpPr>
            <p:cNvPr id="12" name="สี่เหลี่ยมผืนผ้ามุมมน 5"/>
            <p:cNvSpPr/>
            <p:nvPr/>
          </p:nvSpPr>
          <p:spPr>
            <a:xfrm>
              <a:off x="3809934" y="3903999"/>
              <a:ext cx="6807637" cy="634836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66606" y="3959807"/>
              <a:ext cx="64187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หมวด </a:t>
              </a:r>
              <a:r>
                <a:rPr lang="th-TH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 การ</a:t>
              </a:r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ให้ความสำคัญกับผู้รับบริการและผู้มีส่วนได้ส่วนเสีย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384646" y="3843965"/>
              <a:ext cx="810661" cy="8106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412744" y="3869028"/>
              <a:ext cx="736979" cy="725464"/>
              <a:chOff x="353436" y="8075"/>
              <a:chExt cx="736979" cy="72546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48222" y="91561"/>
                <a:ext cx="518614" cy="614150"/>
              </a:xfrm>
              <a:prstGeom prst="ellipse">
                <a:avLst/>
              </a:prstGeom>
              <a:solidFill>
                <a:srgbClr val="FADE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7" name="Picture 6" descr="à¸£à¸¹à¸à¸ à¸²à¸à¸à¸µà¹à¹à¸à¸µà¹à¸¢à¸§à¸à¹à¸­à¸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436" y="8075"/>
                <a:ext cx="736979" cy="725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4132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597912" y="212652"/>
            <a:ext cx="5760640" cy="5232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7557" y="212653"/>
            <a:ext cx="5270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4 การวัด การวิเคราะห์ และการจัดการความรู้</a:t>
            </a:r>
          </a:p>
        </p:txBody>
      </p:sp>
      <p:graphicFrame>
        <p:nvGraphicFramePr>
          <p:cNvPr id="5" name="ตาราง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7016313"/>
              </p:ext>
            </p:extLst>
          </p:nvPr>
        </p:nvGraphicFramePr>
        <p:xfrm>
          <a:off x="173156" y="1006891"/>
          <a:ext cx="8629650" cy="565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5583"/>
                <a:gridCol w="2214689"/>
                <a:gridCol w="2214689"/>
                <a:gridCol w="2214689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A&amp;D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Alignment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Integration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744793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4.1 การกำหนดตัววัด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เพื่อการติดตามงาน 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อย่างมีประสิทธิผล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การวางแผนและรวบรวมข้อมูล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และตัววัดทุกระดับ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โดยใช้เทคโนโลยีสารสนเทศ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ระบบจัดการข้อมูล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มีประสิทธิภาพ ปลอดภัย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น่าเชื่อถือ พร้อมใช้ เข้าถึงง่าย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การจัดให้มีข้อมูลและสารสนเทศ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ที่มีประโยชน์ต่อประชาชน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โดยไม่ต้องร้องขอ</a:t>
                      </a:r>
                    </a:p>
                  </a:txBody>
                  <a:tcPr/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4.2 การวิเคราะห์ผลจาก 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ข้อมูลและตัววัดในทุกระดับ เพื่อการแก้ปัญหา</a:t>
                      </a:r>
                      <a:endParaRPr lang="th-TH" sz="20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การวิเคราะห์ผลจากข้อมูล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และตัววัดเพื่อแก้ปัญหา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ในกระบวนการที่สำคัญ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เพื่อค้นหาสาเหตุของปัญหา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และแก้ไขในเชิงนโยบายและ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การปรับยุทธศาสตร์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เชื่อมโยงผลในทุกระดับ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เพื่อคาดการณ์ผลลัพธ์ที่อาจเกิดขึ้น</a:t>
                      </a:r>
                    </a:p>
                  </a:txBody>
                  <a:tcPr/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4.3 การใช้ความรู้และ 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องค์ความรู้ของส่วนราชการ ในการแก้ปัญหา 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เรียนรู้และมีเหตุผล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การรวบรวมองค์ความรู้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อย่างเป็นระบบเพื่อใช้ในการ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เรียนรู้ พัฒนา และต่อยอด</a:t>
                      </a:r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วิเคราะห์เชื่อมโยงกับข้อมูล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และองค์ความรู้จากภายนอก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เพื่อแก้ปัญหาและสร้าง นวัตกรรม</a:t>
                      </a:r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นำองค์ความรู้ไปใช้ปรับปรุง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จนเกิดกระบวนการที่เป็นเลิศ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บรรลุยุทธศาสตร์และ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การสร้างมูลค่าเพิ่มสู่ประชาชน</a:t>
                      </a:r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4.4 การบริหารจัดการ 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ข้อมูล สารสนเทศ และ 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การปรับระบบการทำงาน </a:t>
                      </a:r>
                    </a:p>
                    <a:p>
                      <a:r>
                        <a:rPr lang="th-TH" sz="20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เป็นดิจิทัล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เต็มรูปแบบ</a:t>
                      </a:r>
                      <a:endParaRPr lang="th-TH" sz="20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วางแผนปรับรูปแบบ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การทำงานและการรวบรวม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ข้อมูลเป็นระบบดิจิทัลอย่างมี ประสิทธิภาพ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มีระบบความมั่นคงทาง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ไซเบอร์ และการเตรียมพร้อม 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ในภาวะฉุกเฉิน</a:t>
                      </a:r>
                    </a:p>
                    <a:p>
                      <a:pPr algn="ctr"/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ใช้ดิจิทัลเพื่อเพิ่มประสิทธิภาพกระบวนการ ลดต้นทุน และรวบรวมข้อมูล ได้อย่างมีประสิทธิผล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36930" y="126246"/>
            <a:ext cx="750627" cy="75062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 descr="à¸à¸¥à¸à¸²à¸£à¸à¹à¸à¸«à¸²à¸£à¸¹à¸à¸ à¸²à¸à¸ªà¸³à¸«à¸£à¸±à¸ knowledge management icon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0" t="67387"/>
          <a:stretch/>
        </p:blipFill>
        <p:spPr bwMode="auto">
          <a:xfrm>
            <a:off x="244702" y="-98519"/>
            <a:ext cx="1136295" cy="10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6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41047737"/>
              </p:ext>
            </p:extLst>
          </p:nvPr>
        </p:nvGraphicFramePr>
        <p:xfrm>
          <a:off x="208237" y="1043313"/>
          <a:ext cx="8744695" cy="53963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2053"/>
                <a:gridCol w="2244214"/>
                <a:gridCol w="2244214"/>
                <a:gridCol w="2244214"/>
              </a:tblGrid>
              <a:tr h="677961">
                <a:tc>
                  <a:txBody>
                    <a:bodyPr/>
                    <a:lstStyle/>
                    <a:p>
                      <a:pPr algn="ctr"/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A&amp;D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Alignment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Integration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1253938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5.1 ระบบการจัดการ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บุคลากรตอบสนอง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ยุทธศาสตร์และสร้าง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แรงจูงใจ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การวางแผนกำลังคน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ให้ตรงกับความต้องการและ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เพื่อประโยชน์สูงสุดของ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ระบบงานของราชการ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ระบบการประเมินผลงาน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 ความก้าวหน้า สร้างแรงจูงใจแก่บุคลากร และบรรลุยุทธศาสตร์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นโยบายการจัดการบุคลากร สนับสนุนการทำงาน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ให้มีความคล่องตัว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รองรับการเปลี่ยนแปลง</a:t>
                      </a:r>
                    </a:p>
                  </a:txBody>
                  <a:tcPr/>
                </a:tc>
              </a:tr>
              <a:tr h="1241946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5.2 ระบบการทำงานที่มี ประสิทธิภาพ คล่องตัว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และมุ่งเน้นผล</a:t>
                      </a:r>
                      <a:r>
                        <a:rPr lang="th-TH" sz="19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สัมฤทธิ</a:t>
                      </a:r>
                      <a:endParaRPr lang="th-TH" sz="19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สภาพแวดล้อมการทำงาน ปลอดภัย คล่องตัว สนับสนุน การทำงาน สร้างความร่วมมือ</a:t>
                      </a:r>
                    </a:p>
                    <a:p>
                      <a:pPr algn="ctr"/>
                      <a:endParaRPr lang="th-TH" sz="19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สภาพแวดล้อมที่สร้างแรงจูงใจ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ให้บุคลากรมีความรับผิดชอบ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กล้าตัดสินใจ เข้าถึงข้อมูลเพื่อใช้ ทำงาน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เป็นทีมที่มีสมรรถนะสูง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คล่องตัว ทำงานร่วมกับ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เครือข่ายภายนอก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แก้ปัญหาที่ซับซ้อน</a:t>
                      </a:r>
                    </a:p>
                  </a:txBody>
                  <a:tcPr/>
                </a:tc>
              </a:tr>
              <a:tr h="1043144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5.3 การสร้างวัฒนธรรม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การทำงานที่ดี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และความร่วมมือ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สร้างวัฒนธรรมที่เป็นมืออาชีพ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เปิดโอกาสให้คิดริเริ่ม และ สร้างสรรค์สู่การสร้างนวัตกรรม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ค้นหาปัจจัยที่สร้าง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ความผูกพัน ทุ่มเท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มีผลการดำเนินงานที่ดี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มีประสิทธิภาพสูง สร้างความ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ภูมิใจ และความเป็นเจ้าของ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ให้แก่บุคลกร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171602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5.4 ระบบการพัฒนาบุคลากร</a:t>
                      </a:r>
                    </a:p>
                    <a:p>
                      <a:endParaRPr lang="th-TH" sz="1900" b="1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พัฒนาคุณธรรม จริยธรรม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ทักษะ ความรู้ ในการทำงาน </a:t>
                      </a:r>
                      <a:b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และด้านดิจิทัล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เพิ่มพูน สั่งสมทักษะ ความรู้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ความเชี่ยวชาญที่สำคัญ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ต่อสมรรถนะหลักขององค์กร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พัฒนาบุคลากรและผู้นำให้มี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ความรอบรู้ สามารถตัดสินใจ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พร้อมรับปัญหาที่ซับซ้อน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07703" y="143663"/>
            <a:ext cx="3738449" cy="750627"/>
            <a:chOff x="321350" y="102721"/>
            <a:chExt cx="3738449" cy="750627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461437" y="199008"/>
              <a:ext cx="3598362" cy="52322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848" y="199009"/>
              <a:ext cx="2929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หมวด 5 การมุ่งเน้นบุคลากร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52869" y="102721"/>
              <a:ext cx="750627" cy="7506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F89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70" name="Picture 2" descr="à¸à¸¥à¸à¸²à¸£à¸à¹à¸à¸«à¸²à¸£à¸¹à¸à¸ à¸²à¸à¸ªà¸³à¸«à¸£à¸±à¸ personel management icon 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t="69923" r="70115" b="4165"/>
            <a:stretch/>
          </p:blipFill>
          <p:spPr bwMode="auto">
            <a:xfrm>
              <a:off x="321350" y="108430"/>
              <a:ext cx="795794" cy="73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875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652504" y="218293"/>
            <a:ext cx="4035894" cy="52322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732" y="182823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หมวด 6 การมุ่งเน้นระบบปฏิบัติการ</a:t>
            </a:r>
          </a:p>
        </p:txBody>
      </p:sp>
      <p:graphicFrame>
        <p:nvGraphicFramePr>
          <p:cNvPr id="5" name="ตาราง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81451060"/>
              </p:ext>
            </p:extLst>
          </p:nvPr>
        </p:nvGraphicFramePr>
        <p:xfrm>
          <a:off x="219831" y="809682"/>
          <a:ext cx="8855246" cy="6008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1365"/>
                <a:gridCol w="2251473"/>
                <a:gridCol w="2258224"/>
                <a:gridCol w="2314184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A&amp;D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Alignment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A365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Integration</a:t>
                      </a:r>
                      <a:r>
                        <a:rPr lang="th-TH" sz="19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9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A365D1"/>
                    </a:solidFill>
                  </a:tcPr>
                </a:tc>
              </a:tr>
              <a:tr h="744793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6.1 กระบวนการทำงาน เชื่อมโยงตั้งแต่ต้นจนจบ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นำ ไปสู่ผลลัพธ์ที่ต้องการ</a:t>
                      </a:r>
                    </a:p>
                  </a:txBody>
                  <a:tcPr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ออกแบบกระบวนการที่เชื่อมโยง ตั้งแต่ต้นจนจบทั้งงานภายในและ งานที่ข้ามส่วนราชการเพื่อให้เกิด ประสิทธิผลสูงสุด </a:t>
                      </a:r>
                    </a:p>
                  </a:txBody>
                  <a:tcPr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ติดตามควบคุมกระบวนการ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โดยใช้ตัววัดและ</a:t>
                      </a:r>
                      <a:r>
                        <a:rPr lang="th-TH" sz="1900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เทคโนโลยีดิจิทัล</a:t>
                      </a:r>
                      <a:endParaRPr lang="th-TH" sz="19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</a:t>
                      </a:r>
                      <a:r>
                        <a:rPr lang="th-TH" sz="1900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เทคโนโลยีดิจิทัล</a:t>
                      </a:r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ในการจัดการกระบวนการ และการบูรณาการที่มุ่งสู่ความเป็นเลิศ</a:t>
                      </a:r>
                    </a:p>
                  </a:txBody>
                  <a:tcPr>
                    <a:solidFill>
                      <a:srgbClr val="D5B8EA"/>
                    </a:solidFill>
                  </a:tcPr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6.2 การสร้างนวัตกรรม </a:t>
                      </a:r>
                    </a:p>
                    <a:p>
                      <a:r>
                        <a:rPr lang="th-TH" sz="19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ในการปรับปรุงผลผลิต กระบวนการ การให้บริการ</a:t>
                      </a:r>
                    </a:p>
                  </a:txBody>
                  <a:tcP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บริหารจัดการและปรับปรุง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อย่างเป็นระบบ ทั้งกระบวนการหลักและกระบวนการสนับสนุน</a:t>
                      </a:r>
                    </a:p>
                  </a:txBody>
                  <a:tcP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สร้างนวัตกรรมการปรับปรุง กระบวนการหลัก สนับสนุน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การบริการ และการสื่อสาร</a:t>
                      </a:r>
                    </a:p>
                    <a:p>
                      <a:pPr algn="ctr"/>
                      <a:endParaRPr lang="th-TH" sz="19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สร้างนวัตกรรมของกระบวนการ ระดับองค์การจนเกิด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ความเป็นเลิศ เพื่อประโยชน์แก่ ประชาชนและภาคธุรกิจ</a:t>
                      </a:r>
                    </a:p>
                  </a:txBody>
                  <a:tcPr>
                    <a:solidFill>
                      <a:srgbClr val="F3EBF9"/>
                    </a:solidFill>
                  </a:tcPr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6.3 การลดต้นทุน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การใช้ทรัพยากรเพื่อ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เพิ่มประสิทธิภาพและความ สามารถในการแข่งขัน</a:t>
                      </a:r>
                    </a:p>
                  </a:txBody>
                  <a:tcPr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วิเคราะห์ต้นทุน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และลงทุนในทรัพยากร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ที่ใช้ในกระบวนการหลัก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และกระบวนการสนับสนุน</a:t>
                      </a:r>
                    </a:p>
                  </a:txBody>
                  <a:tcPr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กำหนดนโยบายการลดต้นทุน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ใช้เทคโนโลยี และใช้ทรัพยากรร่วมกัน</a:t>
                      </a:r>
                    </a:p>
                    <a:p>
                      <a:pPr algn="ctr"/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ใช้ข้อมูลเทียบเคียง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เพื่อสร้างนวัตกรรม ลดต้นทุน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เพิ่มขีดความสามารถ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ในการแข่งขัน</a:t>
                      </a:r>
                    </a:p>
                  </a:txBody>
                  <a:tcPr>
                    <a:solidFill>
                      <a:srgbClr val="D5B8EA"/>
                    </a:solidFill>
                  </a:tcPr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6.4 การมุ่งเน้น ประสิทธิผล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ทั้งองค์กร และผลกระทบต่อ ยุทธศาสตร์ประเทศ</a:t>
                      </a:r>
                    </a:p>
                  </a:txBody>
                  <a:tcP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ติดตามควบคุมประสิทธิผล กระบวนการหลัก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และตัววัดเชิงยุทธศาสตร์</a:t>
                      </a:r>
                    </a:p>
                    <a:p>
                      <a:pPr algn="ctr"/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การเตรียมการเชิงรุกเพื่อลด ผลกระทบจากความเสี่ยง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การเตรียมพร้อมเพื่อรับมือ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กับเหตุการณ์</a:t>
                      </a:r>
                    </a:p>
                    <a:p>
                      <a:pPr algn="ctr"/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aseline="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การกระบวนการต่าง ๆ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ทั้งภายในและภายนอก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เพื่อตอบสนองยุทธศาสตร์ </a:t>
                      </a:r>
                    </a:p>
                    <a:p>
                      <a:pPr algn="ctr"/>
                      <a:r>
                        <a:rPr lang="th-TH" sz="19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และส่งผลต่อเศรษฐกิจ สังคม สาธารณสุข และสิ่งแวดล้อม 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3EBF9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32658" y="109182"/>
            <a:ext cx="750627" cy="750627"/>
            <a:chOff x="232658" y="109182"/>
            <a:chExt cx="750627" cy="750627"/>
          </a:xfrm>
        </p:grpSpPr>
        <p:sp>
          <p:nvSpPr>
            <p:cNvPr id="8" name="Oval 7"/>
            <p:cNvSpPr/>
            <p:nvPr/>
          </p:nvSpPr>
          <p:spPr>
            <a:xfrm>
              <a:off x="232658" y="109182"/>
              <a:ext cx="750627" cy="7506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Oval 1"/>
            <p:cNvSpPr/>
            <p:nvPr/>
          </p:nvSpPr>
          <p:spPr>
            <a:xfrm>
              <a:off x="500073" y="218293"/>
              <a:ext cx="341194" cy="33207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323985" y="533444"/>
              <a:ext cx="207403" cy="20924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194" name="Picture 2" descr="à¸à¸¥à¸à¸²à¸£à¸à¹à¸à¸«à¸²à¸£à¸¹à¸à¸ à¸²à¸à¸ªà¸³à¸«à¸£à¸±à¸ system gear  icon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05" y="153333"/>
              <a:ext cx="653139" cy="653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03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 22"/>
          <p:cNvSpPr/>
          <p:nvPr/>
        </p:nvSpPr>
        <p:spPr>
          <a:xfrm flipH="1">
            <a:off x="1770513" y="3738128"/>
            <a:ext cx="7196472" cy="1932704"/>
          </a:xfrm>
          <a:prstGeom prst="homePlate">
            <a:avLst>
              <a:gd name="adj" fmla="val 28230"/>
            </a:avLst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49611" y="176272"/>
            <a:ext cx="7819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ea typeface="Times New Roman" panose="02020603050405020304" pitchFamily="18" charset="0"/>
                <a:cs typeface="TH SarabunIT๙" panose="020B0500040200020003" pitchFamily="34" charset="-34"/>
              </a:rPr>
              <a:t>หลักการ มาตรการ และวิธีการบริหารกิจการบ้านเมืองที่ดี </a:t>
            </a:r>
            <a:r>
              <a:rPr lang="th-TH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H SarabunIT๙" panose="020B0500040200020003" pitchFamily="34" charset="-34"/>
              </a:rPr>
              <a:t>เพิ่มเติม (ต่อ)</a:t>
            </a:r>
            <a:endParaRPr lang="th-TH" sz="2400" b="1" dirty="0">
              <a:solidFill>
                <a:srgbClr val="00206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 flipH="1">
            <a:off x="1770513" y="1218865"/>
            <a:ext cx="7196472" cy="2311841"/>
          </a:xfrm>
          <a:prstGeom prst="homePlate">
            <a:avLst>
              <a:gd name="adj" fmla="val 28230"/>
            </a:avLst>
          </a:prstGeom>
          <a:solidFill>
            <a:srgbClr val="B9F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95461" y="571482"/>
            <a:ext cx="84485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00B05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ระบบราชการที่ยึดประชาชนเป็นศูนย์กลาง มีขีดสมรรถนะสูงและทันสมัย</a:t>
            </a:r>
            <a:endParaRPr lang="th-TH" sz="22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3866" y="3831506"/>
            <a:ext cx="70831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tabLst>
                <a:tab pos="1350645" algn="l"/>
              </a:tabLst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ผู้บังคับบัญชา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ต้องปรับกระบวนการทางความคิดและเพิ่มพูนสมรรถนะให้แก่เจ้าหน้าที่ในหน่วยงานของตน ตลอดจนการสร้างแรงจูงใจให้ข้าราชการเกิดความผูกพันต่อองค์การ เพื่อให้เกิดขวัญกำลังใจและความมุ่งมั่นในการปฏิบัติราชการ และให้เป็นหน้าที่ของผู้ปฏิบัติงานที่จะต้องปรับปรุงตนเองอย่างสม่ำเสมอ โดยการเรียนรู้และฝึกฝนทักษะที่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6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2" y="1793018"/>
            <a:ext cx="1558021" cy="15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" y="3912104"/>
            <a:ext cx="1950605" cy="195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9611" y="436661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32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0" name="Picture 2" descr="à¸à¸¥à¸à¸²à¸£à¸à¹à¸à¸«à¸²à¸£à¸¹à¸à¸ à¸²à¸à¸ªà¸³à¸«à¸£à¸±à¸ chain icon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207">
            <a:off x="3733923" y="3386625"/>
            <a:ext cx="489893" cy="4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à¸à¸¥à¸à¸²à¸£à¸à¹à¸à¸«à¸²à¸£à¸¹à¸à¸ à¸²à¸à¸ªà¸³à¸«à¸£à¸±à¸ chain icon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207">
            <a:off x="6767298" y="3460247"/>
            <a:ext cx="489893" cy="4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95461" y="1133924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หลักการ</a:t>
            </a:r>
            <a:r>
              <a:rPr lang="en-US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400" dirty="0"/>
          </a:p>
        </p:txBody>
      </p:sp>
      <p:sp>
        <p:nvSpPr>
          <p:cNvPr id="17" name="Rectangle 16"/>
          <p:cNvSpPr/>
          <p:nvPr/>
        </p:nvSpPr>
        <p:spPr>
          <a:xfrm>
            <a:off x="1770513" y="1275511"/>
            <a:ext cx="71964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tabLst>
                <a:tab pos="1350645" algn="l"/>
              </a:tabLst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ต้องริเริ่มคิดนวัตกรรมที่เกิดประโยชน์หรือสร้างคุณค่าต่างๆ เช่น นวัตกรรมด้านนโยบายสาธารณะ ด้านการให้บริการประชาชน ด้านกระบวนการปฏิบัติงาน และด้านการบริหารจัดการองค์การ เป็นต้น โดยให้ความสำคัญต่อกระบวนการคิดเชิงออกแบบร่วมกับประชาชน ผู้รับบริการ และผู้มีส่วนได้ส่วนเสียต่างๆ รวมทั้งเทคโนโลยีสมัยใหม่ เช่น ดิจิทัลและอื่นๆ ที่ประยุกต์ใช้เพื่อเพิ่มประสิทธิภาพ อำนวยความสะดวก ลดค่าใช้จ่าย ระยะเวลา และขั้นตอน</a:t>
            </a:r>
          </a:p>
        </p:txBody>
      </p:sp>
    </p:spTree>
    <p:extLst>
      <p:ext uri="{BB962C8B-B14F-4D97-AF65-F5344CB8AC3E}">
        <p14:creationId xmlns:p14="http://schemas.microsoft.com/office/powerpoint/2010/main" val="114895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18706000"/>
              </p:ext>
            </p:extLst>
          </p:nvPr>
        </p:nvGraphicFramePr>
        <p:xfrm>
          <a:off x="220875" y="1378587"/>
          <a:ext cx="8642493" cy="46801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5199"/>
                <a:gridCol w="2515899"/>
                <a:gridCol w="2310121"/>
                <a:gridCol w="2331274"/>
              </a:tblGrid>
              <a:tr h="1546400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(Level &amp; Early trend) </a:t>
                      </a: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000" b="1" spc="-2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ระบุตัววัดที่สำคัญ มีการตั้งเป้าหมาย </a:t>
                      </a:r>
                    </a:p>
                    <a:p>
                      <a:pPr algn="ctr"/>
                      <a:r>
                        <a:rPr lang="th-TH" sz="2000" b="1" spc="-2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ที่ท้าทายและมีความสัมพันธ์ </a:t>
                      </a:r>
                    </a:p>
                    <a:p>
                      <a:pPr algn="ctr"/>
                      <a:r>
                        <a:rPr lang="th-TH" sz="2000" b="1" spc="-2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เชิงเหตุผลกับกระบวนการ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(Focus Improvement)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ตัววัดมีผลการดำเนินงานสูงกว่าค่าเป้าหมาย ร้อยละ 1-5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(Integration) </a:t>
                      </a:r>
                      <a:endParaRPr lang="th-TH" sz="20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ตัววัดมีผลการดำเนินงานสูงกว่า 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ค่าเป้าหมายมากกว่าร้อยละ 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8257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7.1 ด้าน</a:t>
                      </a:r>
                      <a:r>
                        <a:rPr lang="th-TH" sz="20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พันธ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ตัววัดตามภารกิจหลัก*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การบรรลุตามยุทธศาสตร์อื่นๆ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ตัววัดตามแผนยุทธศาสตร์*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การดำเนินการด้านกฎหมาย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ตัววัดตามนโยบายและ</a:t>
                      </a:r>
                      <a:b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แผนรัฐบาล</a:t>
                      </a:r>
                    </a:p>
                  </a:txBody>
                  <a:tcPr/>
                </a:tc>
              </a:tr>
              <a:tr h="673679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7.2 ด้านผู้รับบริการ </a:t>
                      </a:r>
                    </a:p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และประชาชน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ความพึงพอใจ*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ความผูกพันและการให้ความร่วมมือ*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การแก้ไขเรื่องร้องเรียน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ประชารัฐ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การปรับเปลี่ยนด้านการบริการ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ที่เกิดประโยชน์</a:t>
                      </a:r>
                    </a:p>
                  </a:txBody>
                  <a:tcPr/>
                </a:tc>
              </a:tr>
              <a:tr h="964586">
                <a:tc>
                  <a:txBody>
                    <a:bodyPr/>
                    <a:lstStyle/>
                    <a:p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7.3 ด้านการพัฒนาบุคลากร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จำนวนนวัตกรรมต่อบุคลากร*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บุคลากรอาสาสมัครในโครงการ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ที่สนองนโยบายหน่วยงาน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บุคลากรร่วมในภาคีเครือข่าย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ความก้าวหน้า</a:t>
                      </a:r>
                      <a:endParaRPr lang="th-TH" sz="20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การเรียนรู้และผลการพัฒนา* </a:t>
                      </a:r>
                    </a:p>
                    <a:p>
                      <a:pPr algn="l"/>
                      <a:endParaRPr lang="th-TH" sz="20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72726" y="395791"/>
            <a:ext cx="3997676" cy="750627"/>
            <a:chOff x="372726" y="167191"/>
            <a:chExt cx="3997676" cy="750627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611560" y="253599"/>
              <a:ext cx="3758842" cy="52322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23353" y="223900"/>
              <a:ext cx="3220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หมวด 7 ผลลัพธ์การดำเนินการ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72726" y="167191"/>
              <a:ext cx="750627" cy="7506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218" name="Picture 2" descr="à¸à¸¥à¸à¸²à¸£à¸à¹à¸à¸«à¸²à¸£à¸¹à¸à¸ à¸²à¸à¸ªà¸³à¸«à¸£à¸±à¸ reward icon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17" y="223900"/>
              <a:ext cx="637208" cy="63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08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2726" y="129091"/>
            <a:ext cx="3997676" cy="750627"/>
            <a:chOff x="372726" y="167191"/>
            <a:chExt cx="3997676" cy="750627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611560" y="253599"/>
              <a:ext cx="3758842" cy="52322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9649" y="239951"/>
              <a:ext cx="3220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หมวด 7 ผลลัพธ์การดำเนินการ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72726" y="167191"/>
              <a:ext cx="750627" cy="7506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218" name="Picture 2" descr="à¸à¸¥à¸à¸²à¸£à¸à¹à¸à¸«à¸²à¸£à¸¹à¸à¸ à¸²à¸à¸ªà¸³à¸«à¸£à¸±à¸ reward icon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17" y="223900"/>
              <a:ext cx="637208" cy="63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6206"/>
              </p:ext>
            </p:extLst>
          </p:nvPr>
        </p:nvGraphicFramePr>
        <p:xfrm>
          <a:off x="372726" y="968375"/>
          <a:ext cx="8561724" cy="557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8924"/>
                <a:gridCol w="2591044"/>
                <a:gridCol w="2303694"/>
                <a:gridCol w="2268062"/>
              </a:tblGrid>
              <a:tr h="733662">
                <a:tc>
                  <a:txBody>
                    <a:bodyPr/>
                    <a:lstStyle/>
                    <a:p>
                      <a:endParaRPr lang="th-TH" sz="1900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Basic</a:t>
                      </a:r>
                    </a:p>
                    <a:p>
                      <a:pPr algn="ctr"/>
                      <a:r>
                        <a:rPr lang="en-US" sz="19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(Level &amp; Early trend) </a:t>
                      </a:r>
                      <a:endParaRPr lang="th-TH" sz="19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900" b="1" spc="-2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ระบุตัววัดที่สำคัญ มีการตั้งเป้าหมาย </a:t>
                      </a:r>
                    </a:p>
                    <a:p>
                      <a:pPr algn="ctr"/>
                      <a:r>
                        <a:rPr lang="th-TH" sz="1900" b="1" spc="-2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ที่ท้าทายและมีความสัมพันธ์ </a:t>
                      </a:r>
                    </a:p>
                    <a:p>
                      <a:pPr algn="ctr"/>
                      <a:r>
                        <a:rPr lang="th-TH" sz="1900" b="1" spc="-2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เชิงเหตุผลกับกระบวนการ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Advance</a:t>
                      </a:r>
                    </a:p>
                    <a:p>
                      <a:pPr algn="ctr"/>
                      <a:r>
                        <a:rPr lang="en-US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(Focus Improvement)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ตัววัดมีผลการดำเนินงานสูงกว่าค่าเป้าหมาย ร้อยละ 1-5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Significance</a:t>
                      </a:r>
                    </a:p>
                    <a:p>
                      <a:pPr algn="ctr"/>
                      <a:r>
                        <a:rPr lang="en-US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(Integration) </a:t>
                      </a:r>
                      <a:endParaRPr lang="th-TH" sz="19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ตัววัดมีผลการดำเนินงานสูงกว่า </a:t>
                      </a:r>
                    </a:p>
                    <a:p>
                      <a:pPr algn="ctr"/>
                      <a:r>
                        <a:rPr lang="th-TH" sz="1900" dirty="0" smtClean="0">
                          <a:latin typeface="TH SarabunPSK" pitchFamily="34" charset="-34"/>
                          <a:cs typeface="TH SarabunPSK" pitchFamily="34" charset="-34"/>
                        </a:rPr>
                        <a:t>ค่าเป้าหมายมากกว่าร้อยละ 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3662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7.4 ด้านการเป็นต้นแบบ</a:t>
                      </a:r>
                    </a:p>
                    <a:p>
                      <a:endParaRPr lang="th-TH" sz="1900" b="1" baseline="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จำนวนรางวัลที่ได้รับจากภายนอก*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จำนวนบุคลากรที่ได้รับการยกย่องจากภายนอก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การจัดอันดับในระดับนานาชาติ </a:t>
                      </a:r>
                    </a:p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จำนวนรางวัลที่ได้รับจากหน่วยงาน ระดับกรม/กระทรวง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- จำนวน </a:t>
                      </a:r>
                      <a:r>
                        <a:rPr lang="en-US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Best practice*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7.5 ด้านผลกระทบต่อ เศรษฐกิจ สังคม สาธารณสุข สิ่งแวดล้อม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การบรรลุผลตัววัดร่วม* 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- ตัววัดด้านเศรษฐกิจ สังคม  สาธารณสุข และสิ่งแวดล้อม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53185">
                <a:tc>
                  <a:txBody>
                    <a:bodyPr/>
                    <a:lstStyle/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7.6 ด้านการลดต้นทุน </a:t>
                      </a:r>
                    </a:p>
                    <a:p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สร้างนวัตกรรม </a:t>
                      </a:r>
                      <a:b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9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และการจัดการกระบวนการ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- การลดต้นทุน*</a:t>
                      </a:r>
                    </a:p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- นวัตกรรมการปรับปรุงกระบวนการ</a:t>
                      </a:r>
                    </a:p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- ผลการปรับปรุงจากการใช้</a:t>
                      </a:r>
                      <a:r>
                        <a:rPr lang="th-TH" sz="19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เทคโนโลยีดิจิทัล</a:t>
                      </a:r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*    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- ประสิทธิผลการบรรเทาผลกระทบ </a:t>
                      </a:r>
                    </a:p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ด้านภัยพิบัติต่างๆ 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- นวัตกรรมด้านนโยบาย </a:t>
                      </a:r>
                    </a:p>
                    <a:p>
                      <a:pPr algn="l"/>
                      <a:r>
                        <a:rPr lang="th-TH" sz="19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กฎระเบียบ และกฎหมาย </a:t>
                      </a:r>
                      <a:endParaRPr lang="th-TH" sz="1900" baseline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55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 rot="5400000">
            <a:off x="167244" y="2385241"/>
            <a:ext cx="554971" cy="532307"/>
          </a:xfrm>
          <a:prstGeom prst="homePlate">
            <a:avLst>
              <a:gd name="adj" fmla="val 36401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13188" y="1874684"/>
            <a:ext cx="1685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มีฐานคิดมาจาก </a:t>
            </a:r>
            <a:r>
              <a:rPr lang="en-US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8" y="3202035"/>
            <a:ext cx="5099319" cy="31107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4988" y="2305404"/>
            <a:ext cx="3763843" cy="542017"/>
            <a:chOff x="1111527" y="2279913"/>
            <a:chExt cx="3763843" cy="542017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1111527" y="2337425"/>
              <a:ext cx="3763843" cy="48450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96793" y="2279913"/>
              <a:ext cx="36785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เกณฑ์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PMQA </a:t>
              </a:r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 พ.ศ. 2558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96145" y="2341133"/>
            <a:ext cx="3013499" cy="528338"/>
            <a:chOff x="5692066" y="3622268"/>
            <a:chExt cx="3013499" cy="528338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5692066" y="3622268"/>
              <a:ext cx="3013499" cy="48450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31294" y="3627386"/>
              <a:ext cx="27350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แนวคิดระบบราชการ 4.0 </a:t>
              </a:r>
              <a:endParaRPr lang="th-TH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97" y="3272134"/>
            <a:ext cx="3964578" cy="2970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35312" y="116148"/>
            <a:ext cx="9057491" cy="1854375"/>
            <a:chOff x="691902" y="306808"/>
            <a:chExt cx="9057491" cy="1854375"/>
          </a:xfrm>
        </p:grpSpPr>
        <p:sp>
          <p:nvSpPr>
            <p:cNvPr id="3" name="Rounded Rectangle 2"/>
            <p:cNvSpPr/>
            <p:nvPr/>
          </p:nvSpPr>
          <p:spPr>
            <a:xfrm>
              <a:off x="691902" y="797433"/>
              <a:ext cx="9057490" cy="1363750"/>
            </a:xfrm>
            <a:prstGeom prst="roundRect">
              <a:avLst>
                <a:gd name="adj" fmla="val 4203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ound Diagonal Corner Rectangle 14"/>
            <p:cNvSpPr/>
            <p:nvPr/>
          </p:nvSpPr>
          <p:spPr>
            <a:xfrm flipH="1">
              <a:off x="963168" y="371476"/>
              <a:ext cx="2410332" cy="594713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13"/>
            <p:cNvSpPr/>
            <p:nvPr/>
          </p:nvSpPr>
          <p:spPr>
            <a:xfrm flipH="1">
              <a:off x="886659" y="306808"/>
              <a:ext cx="2410332" cy="594713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9BF1F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7813" y="934287"/>
              <a:ext cx="89415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</a:t>
              </a:r>
              <a:r>
                <a:rPr lang="th-TH" sz="2400" b="1" dirty="0">
                  <a:solidFill>
                    <a:srgbClr val="7030A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เครื่องมือประเมินระบบการบริหารราชการ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ส่วนราชการในเชิงบูรณาการเพื่อเชื่อมโยงยุทธศาสตร์ของส่วนราชการกับเป้าหมายและทิศทางการพัฒนาของประเทศ โดยมีวัตถุประสงค์เพื่อเป็นแนวทางให้หน่วยงานภาครัฐพัฒนา</a:t>
              </a:r>
              <a:r>
                <a:rPr lang="th-TH" sz="24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ไปสู่ระบบราชการ 4.0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2768" y="368184"/>
              <a:ext cx="22381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PMQA 4.0 </a:t>
              </a:r>
              <a:r>
                <a:rPr lang="th-TH" b="1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คืออะไร?</a:t>
              </a:r>
              <a:endParaRPr lang="th-TH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57806" y="2221167"/>
            <a:ext cx="35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Pentagon 20"/>
          <p:cNvSpPr/>
          <p:nvPr/>
        </p:nvSpPr>
        <p:spPr>
          <a:xfrm rot="5400000">
            <a:off x="5317294" y="2383268"/>
            <a:ext cx="554971" cy="532307"/>
          </a:xfrm>
          <a:prstGeom prst="homePlate">
            <a:avLst>
              <a:gd name="adj" fmla="val 36401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5405897" y="2217111"/>
            <a:ext cx="35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622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7823" y="77148"/>
            <a:ext cx="3763843" cy="542017"/>
            <a:chOff x="1111527" y="2279913"/>
            <a:chExt cx="3763843" cy="542017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1111527" y="2337425"/>
              <a:ext cx="3763843" cy="48450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6793" y="2279913"/>
              <a:ext cx="36785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เกณฑ์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PMQA </a:t>
              </a:r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 พ.ศ. 2558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5886" y="1054010"/>
            <a:ext cx="8779478" cy="3207560"/>
            <a:chOff x="132511" y="734350"/>
            <a:chExt cx="8779478" cy="3207560"/>
          </a:xfrm>
        </p:grpSpPr>
        <p:sp>
          <p:nvSpPr>
            <p:cNvPr id="11" name="Rounded Rectangle 10"/>
            <p:cNvSpPr/>
            <p:nvPr/>
          </p:nvSpPr>
          <p:spPr>
            <a:xfrm>
              <a:off x="1310187" y="812873"/>
              <a:ext cx="7601802" cy="31290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2511" y="812873"/>
              <a:ext cx="3909851" cy="3057098"/>
              <a:chOff x="59508" y="804360"/>
              <a:chExt cx="3909851" cy="3057098"/>
            </a:xfrm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2316676" y="1841635"/>
                <a:ext cx="2333770" cy="971596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5400000">
                <a:off x="2475161" y="1982680"/>
                <a:ext cx="1665027" cy="647731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59508" y="804360"/>
                <a:ext cx="3248167" cy="305709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5394" y="1296537"/>
                <a:ext cx="2896396" cy="1766920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536313" y="734350"/>
              <a:ext cx="537567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2200" b="1" dirty="0" smtClean="0">
                  <a:solidFill>
                    <a:srgbClr val="EF894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“PMQA” </a:t>
              </a:r>
              <a:r>
                <a:rPr lang="th-TH" sz="2200" dirty="0" smtClean="0">
                  <a:solidFill>
                    <a:srgbClr val="EF894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ย่อมาจาก </a:t>
              </a:r>
              <a:r>
                <a:rPr lang="en-US" sz="2200" dirty="0" smtClean="0">
                  <a:solidFill>
                    <a:srgbClr val="EF894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Public Sector Management Quality Award</a:t>
              </a:r>
              <a:br>
                <a:rPr lang="en-US" sz="2200" dirty="0" smtClean="0">
                  <a:solidFill>
                    <a:srgbClr val="EF894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วัตถุประสงค์เพื่อให้หน่วยงานภาครัฐนำไปใช้เป็นแนวทางในการพัฒนาคุณภาพการบริหารจัดการของหน่วยงานสู่มาตรฐานระดับสากล </a:t>
              </a:r>
              <a:br>
                <a:rPr lang="th-TH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โดยสำนักงาน ก.พ.ร. ได้พัฒนาเกณฑ์ดังกล่าวมาจาก </a:t>
              </a:r>
              <a:r>
                <a:rPr lang="en-US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Malcolm </a:t>
              </a:r>
              <a:r>
                <a:rPr lang="en-US" sz="2200" dirty="0" err="1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Baldrige</a:t>
              </a:r>
              <a:r>
                <a:rPr lang="en-US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National Quality Award (MBNQA) </a:t>
              </a:r>
              <a:r>
                <a:rPr lang="th-TH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ซึ่งเป็นเกณฑ์รางวัลคุณภาพในการเพิ่มขีดความสามารถในการแข่งขันขององค์การของสหรัฐอเมริกา นอกจากนี้เกณฑ์ </a:t>
              </a:r>
              <a:r>
                <a:rPr lang="en-US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PMQA</a:t>
              </a:r>
              <a:r>
                <a:rPr lang="th-TH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ดังกล่าว ยังมีแนวทาง</a:t>
              </a:r>
              <a:br>
                <a:rPr lang="th-TH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200" dirty="0" smtClean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ยกระดับคุณภาพการปฏิบัติงานของภาครัฐที่สอดคล้องกับพระราชกฤษฎีกาว่าด้วยหลักเกณฑ์ลิธีการบริหารกิจการบ้านเมืองที่ดี พ.ศ. 2546</a:t>
              </a:r>
              <a:endParaRPr lang="th-TH" sz="22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0782" y="633389"/>
            <a:ext cx="271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</a:t>
            </a:r>
            <a:endParaRPr lang="th-TH" sz="24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024" y="4214036"/>
            <a:ext cx="271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th-TH" sz="24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7024" y="4700106"/>
            <a:ext cx="84222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ค่านิยมหลัก (</a:t>
            </a:r>
            <a:r>
              <a:rPr lang="en-US" sz="20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Core Value</a:t>
            </a:r>
            <a:r>
              <a:rPr lang="th-TH" sz="2000" b="1" u="sng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11 ประการ</a:t>
            </a:r>
            <a:r>
              <a:rPr lang="th-TH" sz="20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ซึ่งเป็นหลักพื้นฐานที่มาของชุดคำถามของ เกณฑ์ </a:t>
            </a:r>
            <a:r>
              <a:rPr lang="en-US" sz="2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การนำองค์การอย่างมีวิสัยทัศน์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ผู้บริหารหน่วยงานมีบทบาทในการกำหนดทิศทาง ค่านิยมที่มีความชัดเจนและเป็นรูปธรรม 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ความเป็นเลิศที่มุ่งเน้นผู้รับบริการ ผู้มีส่วนได้ส่วนเสีย และประชาชน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การดำเนินการที่มุ่งเน้นให้เกิดประโยชน์สุขของประชาชน ให้ความสำคัญกับผู้รับบริการในปัจจุบันและอนาคต 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Pentagon 16"/>
          <p:cNvSpPr/>
          <p:nvPr/>
        </p:nvSpPr>
        <p:spPr>
          <a:xfrm rot="5400000">
            <a:off x="114954" y="175440"/>
            <a:ext cx="554971" cy="532307"/>
          </a:xfrm>
          <a:prstGeom prst="homePlate">
            <a:avLst>
              <a:gd name="adj" fmla="val 36401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205516" y="11366"/>
            <a:ext cx="35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3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45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59" y="250853"/>
            <a:ext cx="271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 (ต่อ)</a:t>
            </a:r>
            <a:endParaRPr lang="th-TH" sz="24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18352" y="780757"/>
            <a:ext cx="90894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(3) การเรียนรู้ขององค์การและของระดับบุคลากร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spcAft>
                <a:spcPts val="0"/>
              </a:spcAft>
            </a:pPr>
            <a:r>
              <a:rPr lang="en-US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แนวทางปฏิบัติในเรื่องการเรียนรู้ขององค์การของแต่ละบุคคล 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โดยมุ่งเน้น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การสร้างและแบ่งปัน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ความรู้ทั่ว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ทั้งองค์การ 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(4) การให้ความสำคัญกับบุคลากรและเครือข่าย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การแสดงความมุ่งมั่นของผู้บริหารที่มีต่อความสำเร็จของ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บุคลากรที่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จะทำให้บุคลากรมีความพึงพอใจ 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การพัฒนาและมีความ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ผาสุก และอาจรวมถึงการสร้างความร่วมมือภายในระหว่างบุคลากรกับองค์การ รวมไปจนถึงการสร้างความร่วมมือภายนอกกับผู้รับบริการและผู้ส่วนได้ส่วนเสีย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(5) ความสามารถในการปรับตัว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spcAft>
                <a:spcPts val="0"/>
              </a:spcAft>
            </a:pP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ส่วน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ราชการมีการตอบสนองที่รวดเร็วยิ่งขึ้น มีความยืดหยุ่น และปรับเปลี่ยน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ตามความ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ต้องการของผู้รับบริการเฉพาะราย รวมถึงการลดความซ้ำซ้อนของหน่วยงานและกระบวนการ </a:t>
            </a:r>
            <a:endParaRPr lang="th-TH" sz="2000" dirty="0" smtClean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spcAft>
                <a:spcPts val="0"/>
              </a:spcAft>
            </a:pP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(6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การมุ่งเน้นอนาคต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มีแนวคิดในการมุ่งเน้นอนาคตอย่างจริงจัง และมุ่งมั่นที่จะสร้างพันธะระยะยาวกับผู้มีส่วนได้ส่วนเสียที่สำคัญ เช่น ผู้รับบริการ บุคลากร  ผู้ส่งมอบบริการ สาธารณชน เครือข่าย และชุมชนของส่วนราชการ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(7) การสนับสนุนให้เกิดนวัตกรรม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ผู้บริหารของส่วนราชการชี้นำ และจัดการให้นวัตกรรมเป็นส่วนหนึ่งของวัฒนธรรมการเรียนรู้ รวมถึงใช้ระบบการปรับปรุงผลการดำเนินการของส่วนราชการสนับสนุนให้เกิดนวัตกรรม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(8) การจัดการโดยใช้ข้อมูลจริง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จัดการผลการดำเนินการของส่วนราชการจะต้องใช้ข้อมูลสารสนเทศที่ครอบคลุมถึงผลการดำเนินการด้านผู้รับบริการและผู้มีส่วนได้ส่วนเสีย </a:t>
            </a:r>
          </a:p>
        </p:txBody>
      </p:sp>
    </p:spTree>
    <p:extLst>
      <p:ext uri="{BB962C8B-B14F-4D97-AF65-F5344CB8AC3E}">
        <p14:creationId xmlns:p14="http://schemas.microsoft.com/office/powerpoint/2010/main" val="50149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885" y="41201"/>
            <a:ext cx="271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 (ต่อ)</a:t>
            </a:r>
            <a:endParaRPr lang="th-TH" sz="24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671" y="2703016"/>
            <a:ext cx="47767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โดยเกณฑ์ </a:t>
            </a:r>
            <a:r>
              <a:rPr lang="en-US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มีเนื้อ</a:t>
            </a:r>
            <a:r>
              <a:rPr lang="th-TH" sz="2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ที่เชื่อมโยงและครอบคลุม</a:t>
            </a:r>
            <a:r>
              <a:rPr lang="th-TH" sz="2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ทั้งในส่วนของกระบวนการและผลลัพธ์ รวม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ทั้งสิ้น </a:t>
            </a:r>
            <a:r>
              <a:rPr lang="th-TH" sz="2200" b="1" dirty="0" smtClean="0">
                <a:solidFill>
                  <a:srgbClr val="EF894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หมวด ได้แก่ การนำองค์การ, การวางแผนเชิงยุทธศาสตร์, การให้ความสำคัญกับผู้รับบริการและผู้มีส่วนได้ส่วนเสีย, การวัด การวิเคราะห์ และการจัดการความรู้, การมุ่งเน้นบุคลากร, การมุ่งเน้นระบบปฏิบัติการ และผลลัพธ์การปฏิบัติการ 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</a:t>
            </a:r>
            <a:r>
              <a:rPr lang="th-TH" sz="2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 </a:t>
            </a:r>
            <a:r>
              <a:rPr lang="en-US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จึง</a:t>
            </a:r>
            <a:r>
              <a:rPr lang="th-TH" sz="2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ได้มุ่งเน้นให้ส่วน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ราชการได้บรรลุพันธกิจ และสามารถ</a:t>
            </a:r>
            <a:r>
              <a:rPr lang="th-TH" sz="2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ส่งมอบคุณค่าที่ดีให้กับผู้รับบริการและผู้มีส่วนได้ส่วน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 ส่ง</a:t>
            </a:r>
            <a:r>
              <a:rPr lang="th-TH" sz="2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ประโยชน์ให้กับ</a:t>
            </a:r>
            <a:r>
              <a:rPr lang="th-TH" sz="2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ประชาชนและสังคม โดยช่วยให้ส่วนราชการได้สำรวจค้นหาจุดด้อย /จุดแข็ง เพื่อ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นำไปสู่การ</a:t>
            </a:r>
            <a:r>
              <a:rPr lang="th-TH" sz="22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ปรับปรุงและการพัฒนาอย่างต่อเนื่องและสามารถขับเคลื่อนองค์กรเป็นไปอย่างมีประสิทธิภาพ และ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ประสิทธิผล</a:t>
            </a:r>
            <a:endParaRPr lang="th-TH" sz="2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5568" y="456247"/>
            <a:ext cx="92194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(9) ความรับผิดชอบต่อสังคม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ผู้บริหาร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ให้ความสำคัญต่อพฤติกรรมที่มีจริยธรรม ความรับผิดชอบต่อสาธารณะ และการพิจารณาถึงประโยชน์สุขของสังคม </a:t>
            </a:r>
            <a:endParaRPr lang="th-TH" sz="2000" dirty="0" smtClean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thaiDist">
              <a:spcAft>
                <a:spcPts val="0"/>
              </a:spcAft>
            </a:pP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10) การมุ่งเน้นที่ผลลัพธ์และการสร้างคุณค่า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การวัดผลการดำเนินการที่มุ่งเน้นผลลัพธ์ เพื่อสร้างคุณค่าและรักษาความสมดุลของคุณค่าให้แก่ผู้มีส่วนได้ส่วนเสียที่สำคัญ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(11) มุมมองเชิงระบบ</a:t>
            </a:r>
          </a:p>
          <a:p>
            <a:pPr marL="457200" algn="thaiDist">
              <a:spcAft>
                <a:spcPts val="0"/>
              </a:spcAft>
            </a:pP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การมองภาพรวมของส่วน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ราชการที่มุ่งเน้นวิสัยทัศน์ 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พันธกิจ </a:t>
            </a:r>
            <a:r>
              <a:rPr lang="th-TH" sz="2000" dirty="0" smtClean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 ยุทธศาสตร์</a:t>
            </a:r>
            <a:r>
              <a:rPr lang="th-TH" sz="2000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และแผนปฏิบัติการ ให้มีความสอดคล้องไปในแนวทางเดียวกัน และการบูรณาการร่วมกัน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6" y="2989555"/>
            <a:ext cx="3684895" cy="22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1710432" y="4718328"/>
            <a:ext cx="1833833" cy="461665"/>
          </a:xfrm>
          <a:prstGeom prst="roundRect">
            <a:avLst>
              <a:gd name="adj" fmla="val 4488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 rot="21326593">
            <a:off x="1248251" y="4842500"/>
            <a:ext cx="643879" cy="939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Rectangle 55"/>
          <p:cNvSpPr/>
          <p:nvPr/>
        </p:nvSpPr>
        <p:spPr>
          <a:xfrm rot="994651">
            <a:off x="1767986" y="3432519"/>
            <a:ext cx="643879" cy="939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Round Single Corner Rectangle 53"/>
          <p:cNvSpPr/>
          <p:nvPr/>
        </p:nvSpPr>
        <p:spPr>
          <a:xfrm>
            <a:off x="3595246" y="3244227"/>
            <a:ext cx="5221166" cy="515808"/>
          </a:xfrm>
          <a:prstGeom prst="round1Rect">
            <a:avLst>
              <a:gd name="adj" fmla="val 38374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4" name="Group 33"/>
          <p:cNvGrpSpPr/>
          <p:nvPr/>
        </p:nvGrpSpPr>
        <p:grpSpPr>
          <a:xfrm>
            <a:off x="3496045" y="1466818"/>
            <a:ext cx="5599431" cy="708554"/>
            <a:chOff x="6075056" y="1843748"/>
            <a:chExt cx="5599431" cy="708554"/>
          </a:xfrm>
        </p:grpSpPr>
        <p:sp>
          <p:nvSpPr>
            <p:cNvPr id="33" name="Round Single Corner Rectangle 32"/>
            <p:cNvSpPr/>
            <p:nvPr/>
          </p:nvSpPr>
          <p:spPr>
            <a:xfrm>
              <a:off x="6075056" y="1843748"/>
              <a:ext cx="5489387" cy="660374"/>
            </a:xfrm>
            <a:prstGeom prst="round1Rect">
              <a:avLst>
                <a:gd name="adj" fmla="val 38374"/>
              </a:avLst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75056" y="1844416"/>
              <a:ext cx="5599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th-TH" sz="2000" b="1" dirty="0">
                  <a:solidFill>
                    <a:srgbClr val="EF894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ได้แก่ หมวด 1 การนำองค์การ หมวด 2 การวางแผนเชิงยุทธศาสตร์และกลยุทธ์ และหมวด 3 การให้ความสำคัญกับผู้รับบริการและผู้มีส่วนได้ส่วนเสีย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 rot="20191582">
            <a:off x="1126492" y="1837562"/>
            <a:ext cx="1102149" cy="1096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Freeform 21"/>
          <p:cNvSpPr/>
          <p:nvPr/>
        </p:nvSpPr>
        <p:spPr>
          <a:xfrm>
            <a:off x="-3820126" y="402270"/>
            <a:ext cx="5635941" cy="5610350"/>
          </a:xfrm>
          <a:custGeom>
            <a:avLst/>
            <a:gdLst>
              <a:gd name="connsiteX0" fmla="*/ 2839362 w 5697446"/>
              <a:gd name="connsiteY0" fmla="*/ 161637 h 5610350"/>
              <a:gd name="connsiteX1" fmla="*/ 170394 w 5697446"/>
              <a:gd name="connsiteY1" fmla="*/ 2812072 h 5610350"/>
              <a:gd name="connsiteX2" fmla="*/ 2839362 w 5697446"/>
              <a:gd name="connsiteY2" fmla="*/ 5462507 h 5610350"/>
              <a:gd name="connsiteX3" fmla="*/ 5508330 w 5697446"/>
              <a:gd name="connsiteY3" fmla="*/ 2812072 h 5610350"/>
              <a:gd name="connsiteX4" fmla="*/ 2839362 w 5697446"/>
              <a:gd name="connsiteY4" fmla="*/ 161637 h 5610350"/>
              <a:gd name="connsiteX5" fmla="*/ 2848723 w 5697446"/>
              <a:gd name="connsiteY5" fmla="*/ 0 h 5610350"/>
              <a:gd name="connsiteX6" fmla="*/ 5697446 w 5697446"/>
              <a:gd name="connsiteY6" fmla="*/ 2805175 h 5610350"/>
              <a:gd name="connsiteX7" fmla="*/ 2848723 w 5697446"/>
              <a:gd name="connsiteY7" fmla="*/ 5610350 h 5610350"/>
              <a:gd name="connsiteX8" fmla="*/ 0 w 5697446"/>
              <a:gd name="connsiteY8" fmla="*/ 2805175 h 5610350"/>
              <a:gd name="connsiteX9" fmla="*/ 2848723 w 5697446"/>
              <a:gd name="connsiteY9" fmla="*/ 0 h 5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446" h="5610350">
                <a:moveTo>
                  <a:pt x="2839362" y="161637"/>
                </a:moveTo>
                <a:cubicBezTo>
                  <a:pt x="1365332" y="161637"/>
                  <a:pt x="170394" y="1348277"/>
                  <a:pt x="170394" y="2812072"/>
                </a:cubicBezTo>
                <a:cubicBezTo>
                  <a:pt x="170394" y="4275867"/>
                  <a:pt x="1365332" y="5462507"/>
                  <a:pt x="2839362" y="5462507"/>
                </a:cubicBezTo>
                <a:cubicBezTo>
                  <a:pt x="4313392" y="5462507"/>
                  <a:pt x="5508330" y="4275867"/>
                  <a:pt x="5508330" y="2812072"/>
                </a:cubicBezTo>
                <a:cubicBezTo>
                  <a:pt x="5508330" y="1348277"/>
                  <a:pt x="4313392" y="161637"/>
                  <a:pt x="2839362" y="161637"/>
                </a:cubicBezTo>
                <a:close/>
                <a:moveTo>
                  <a:pt x="2848723" y="0"/>
                </a:moveTo>
                <a:cubicBezTo>
                  <a:pt x="4422029" y="0"/>
                  <a:pt x="5697446" y="1255920"/>
                  <a:pt x="5697446" y="2805175"/>
                </a:cubicBezTo>
                <a:cubicBezTo>
                  <a:pt x="5697446" y="4354430"/>
                  <a:pt x="4422029" y="5610350"/>
                  <a:pt x="2848723" y="5610350"/>
                </a:cubicBezTo>
                <a:cubicBezTo>
                  <a:pt x="1275417" y="5610350"/>
                  <a:pt x="0" y="4354430"/>
                  <a:pt x="0" y="2805175"/>
                </a:cubicBezTo>
                <a:cubicBezTo>
                  <a:pt x="0" y="1255920"/>
                  <a:pt x="1275417" y="0"/>
                  <a:pt x="284872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 rot="19882162">
            <a:off x="830238" y="648405"/>
            <a:ext cx="1102149" cy="109633"/>
          </a:xfrm>
          <a:prstGeom prst="rect">
            <a:avLst/>
          </a:prstGeom>
          <a:solidFill>
            <a:srgbClr val="9BF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0" y="3346023"/>
            <a:ext cx="1300616" cy="7934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15815" y="82985"/>
            <a:ext cx="2769126" cy="475772"/>
            <a:chOff x="1" y="948860"/>
            <a:chExt cx="2769126" cy="475772"/>
          </a:xfrm>
        </p:grpSpPr>
        <p:sp>
          <p:nvSpPr>
            <p:cNvPr id="6" name="Rounded Rectangle 5"/>
            <p:cNvSpPr/>
            <p:nvPr/>
          </p:nvSpPr>
          <p:spPr>
            <a:xfrm>
              <a:off x="1" y="962967"/>
              <a:ext cx="2384246" cy="461665"/>
            </a:xfrm>
            <a:prstGeom prst="roundRect">
              <a:avLst>
                <a:gd name="adj" fmla="val 4488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6944" y="948860"/>
              <a:ext cx="25921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ลักษณะสำคัญขององค์การ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6955" y="504818"/>
            <a:ext cx="6815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เป็นหมวดที่แสดงตัวตนขององค์การ สภาวการณ์แวดล้อม และสิ่งสำคัญที่องค์การมุ่งมั่น โดยลูกศรที่ชี้จากหมวด 1 ไปยังลักษณะสำคัญขององค์การหมายถึงการเปลี่ยนแปลงของลักษณะสำคัญขององค์การต้องเกิดจากหมวดการนำองค์การ</a:t>
            </a:r>
          </a:p>
        </p:txBody>
      </p:sp>
      <p:sp>
        <p:nvSpPr>
          <p:cNvPr id="9" name="Rectangle 8"/>
          <p:cNvSpPr/>
          <p:nvPr/>
        </p:nvSpPr>
        <p:spPr>
          <a:xfrm>
            <a:off x="-62782" y="2409069"/>
            <a:ext cx="171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 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พ.ศ. 2558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33915" y="731567"/>
            <a:ext cx="815607" cy="809061"/>
            <a:chOff x="2357276" y="941976"/>
            <a:chExt cx="588729" cy="584004"/>
          </a:xfrm>
        </p:grpSpPr>
        <p:sp>
          <p:nvSpPr>
            <p:cNvPr id="13" name="Oval 12"/>
            <p:cNvSpPr/>
            <p:nvPr/>
          </p:nvSpPr>
          <p:spPr>
            <a:xfrm>
              <a:off x="2357276" y="941976"/>
              <a:ext cx="588729" cy="58400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6" name="Picture 2" descr="à¸à¸¥à¸à¸²à¸£à¸à¹à¸à¸«à¸²à¸£à¸¹à¸à¸ à¸²à¸à¸ªà¸³à¸«à¸£à¸±à¸ organization png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43" y="957333"/>
              <a:ext cx="479793" cy="479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602086" y="52540"/>
            <a:ext cx="462323" cy="646331"/>
            <a:chOff x="3676053" y="492902"/>
            <a:chExt cx="462323" cy="646331"/>
          </a:xfrm>
        </p:grpSpPr>
        <p:sp>
          <p:nvSpPr>
            <p:cNvPr id="17" name="Oval 16"/>
            <p:cNvSpPr/>
            <p:nvPr/>
          </p:nvSpPr>
          <p:spPr>
            <a:xfrm>
              <a:off x="3676053" y="628663"/>
              <a:ext cx="462323" cy="454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18808" y="492902"/>
              <a:ext cx="359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74799" y="1614041"/>
            <a:ext cx="1971425" cy="430887"/>
            <a:chOff x="-247864" y="1042836"/>
            <a:chExt cx="2032972" cy="430887"/>
          </a:xfrm>
        </p:grpSpPr>
        <p:sp>
          <p:nvSpPr>
            <p:cNvPr id="25" name="Rounded Rectangle 24"/>
            <p:cNvSpPr/>
            <p:nvPr/>
          </p:nvSpPr>
          <p:spPr>
            <a:xfrm>
              <a:off x="-247864" y="1099618"/>
              <a:ext cx="1838954" cy="364363"/>
            </a:xfrm>
            <a:prstGeom prst="roundRect">
              <a:avLst>
                <a:gd name="adj" fmla="val 4488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2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78674" y="1042836"/>
              <a:ext cx="186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กลุ่มการนำองค์การ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06336" y="1258025"/>
            <a:ext cx="462323" cy="646331"/>
            <a:chOff x="3692091" y="1801699"/>
            <a:chExt cx="462323" cy="646331"/>
          </a:xfrm>
        </p:grpSpPr>
        <p:sp>
          <p:nvSpPr>
            <p:cNvPr id="27" name="Oval 26"/>
            <p:cNvSpPr/>
            <p:nvPr/>
          </p:nvSpPr>
          <p:spPr>
            <a:xfrm>
              <a:off x="3692091" y="1935161"/>
              <a:ext cx="462323" cy="454322"/>
            </a:xfrm>
            <a:prstGeom prst="ellipse">
              <a:avLst/>
            </a:prstGeom>
            <a:solidFill>
              <a:srgbClr val="EF89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21549" y="1801699"/>
              <a:ext cx="359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02592" y="2062858"/>
            <a:ext cx="69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เป็นกลุ่มขับเคลื่อนองค์การที่ให้ความสำคัญกับการกำหนดทิศทางที่ชัดเจน โดยคำนึงถึงการเปลี่ยนแปลง ความต้องการของผู้รับบริการและผู้มีส่วนได้ส่วนเสีย และปัจจัยแวดล้อมสำคัญ นำไปสู่การกำหนดยุทธศาสตร์และกลยุทธ์ ที่จะบรรลุเป้าหมายองค์การ ทั้ง 3 หมวดนี้ต้องมีปฏิสัมพันธ์เชื่อมโยงกันตลอดเวลา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27353" y="3348139"/>
            <a:ext cx="1831420" cy="430887"/>
            <a:chOff x="1" y="919335"/>
            <a:chExt cx="1831420" cy="430887"/>
          </a:xfrm>
        </p:grpSpPr>
        <p:sp>
          <p:nvSpPr>
            <p:cNvPr id="47" name="Rounded Rectangle 46"/>
            <p:cNvSpPr/>
            <p:nvPr/>
          </p:nvSpPr>
          <p:spPr>
            <a:xfrm>
              <a:off x="1" y="962968"/>
              <a:ext cx="1523450" cy="368262"/>
            </a:xfrm>
            <a:prstGeom prst="roundRect">
              <a:avLst>
                <a:gd name="adj" fmla="val 4488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2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2268" y="919335"/>
              <a:ext cx="1369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กลุ่มผลลัพธ์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695959" y="3315412"/>
            <a:ext cx="4801162" cy="53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หมวด 5 การมุ่งเน้นบุคลากร หมวด 6 การมุ่งเน้น</a:t>
            </a:r>
            <a:r>
              <a:rPr lang="th-TH" sz="20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br>
              <a:rPr lang="th-TH" sz="20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การปฏิบัติการ และ</a:t>
            </a:r>
            <a:r>
              <a:rPr lang="th-TH" sz="2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7 ผลลัพธ์การดำเนินการ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24328" y="3722776"/>
            <a:ext cx="6438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เป็นหมวดที่เกิดจากผลลัพธ์หรือข้อกำหนดจากกลุ่มการนำองค์การ โดยหมวด 5 และหมวด 6 ต้องดำเนินการปรับคนและระบบงาน ให้สอดคล้องกับทิศทาง แผนยุทธศาสตร์ </a:t>
            </a: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b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ต้องการของผู้รับบริการและผู้มีส่วนได้ส่วนเสีย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227355" y="3156009"/>
            <a:ext cx="462323" cy="646331"/>
            <a:chOff x="3692091" y="1801699"/>
            <a:chExt cx="462323" cy="646331"/>
          </a:xfrm>
        </p:grpSpPr>
        <p:sp>
          <p:nvSpPr>
            <p:cNvPr id="52" name="Oval 51"/>
            <p:cNvSpPr/>
            <p:nvPr/>
          </p:nvSpPr>
          <p:spPr>
            <a:xfrm>
              <a:off x="3692091" y="1935161"/>
              <a:ext cx="462323" cy="4543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48053" y="1801699"/>
              <a:ext cx="359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1357600" y="3096683"/>
            <a:ext cx="670691" cy="66530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TextBox 56"/>
          <p:cNvSpPr txBox="1"/>
          <p:nvPr/>
        </p:nvSpPr>
        <p:spPr>
          <a:xfrm>
            <a:off x="3535206" y="4665356"/>
            <a:ext cx="5535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เป็นหมวดที่สนับสนุนการ</a:t>
            </a:r>
            <a:r>
              <a:rPr lang="th-TH" sz="2000" dirty="0" smtClean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ดำเนินการทุกหมวด </a:t>
            </a:r>
            <a:r>
              <a:rPr lang="th-TH" sz="20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โดยการมีระบบที่ใช้ข้อมูลจริง</a:t>
            </a:r>
            <a:r>
              <a:rPr lang="th-TH" sz="2000" dirty="0" smtClean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และใช้</a:t>
            </a:r>
            <a:r>
              <a:rPr lang="th-TH" sz="2000" dirty="0"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ความรู้เป็นแรงผลักดัน ลูกศร 2 ทิศทาง ที่เชื่อมโยงกับหมวด 1 หมายถึง ผู้บริหารจำเป็นต้องมีข้อมูลสารสนเทศเพื่อใช้ในการตัดสินใจ ลูกศร / ทิศทางที่เชื่อมโยงกับหมวด 7 หมายถึง การวัด การวิเคราะห์เพื่อรายงานผลลัพธ์การดำเนินการขององค์การ นอกจากนี้ยังมีลูกศรที่เชื่อมโยงระหว่างหมวด 4 กับหมวดอื่นๆ ทุกหมวด แสดงเห็นว่าในการบริหารจัดการทุกระบบต้องมีการใช้ข้อมูลสารสนเทศอยู่ตลอดเวลา</a:t>
            </a:r>
          </a:p>
        </p:txBody>
      </p:sp>
      <p:sp>
        <p:nvSpPr>
          <p:cNvPr id="58" name="Oval 57"/>
          <p:cNvSpPr/>
          <p:nvPr/>
        </p:nvSpPr>
        <p:spPr>
          <a:xfrm>
            <a:off x="763236" y="4573830"/>
            <a:ext cx="689061" cy="683531"/>
          </a:xfrm>
          <a:prstGeom prst="ellipse">
            <a:avLst/>
          </a:prstGeom>
          <a:solidFill>
            <a:srgbClr val="FE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0" name="Group 59"/>
          <p:cNvGrpSpPr/>
          <p:nvPr/>
        </p:nvGrpSpPr>
        <p:grpSpPr>
          <a:xfrm>
            <a:off x="1684632" y="4531894"/>
            <a:ext cx="462323" cy="646331"/>
            <a:chOff x="3692091" y="1801699"/>
            <a:chExt cx="462323" cy="646331"/>
          </a:xfrm>
        </p:grpSpPr>
        <p:sp>
          <p:nvSpPr>
            <p:cNvPr id="61" name="Oval 60"/>
            <p:cNvSpPr/>
            <p:nvPr/>
          </p:nvSpPr>
          <p:spPr>
            <a:xfrm>
              <a:off x="3692091" y="1935161"/>
              <a:ext cx="462323" cy="454322"/>
            </a:xfrm>
            <a:prstGeom prst="ellipse">
              <a:avLst/>
            </a:prstGeom>
            <a:solidFill>
              <a:srgbClr val="FE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48053" y="1801699"/>
              <a:ext cx="359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endPara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048150" y="4718067"/>
            <a:ext cx="2749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พื้นฐานของระบบ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clrChange>
              <a:clrFrom>
                <a:srgbClr val="58898B"/>
              </a:clrFrom>
              <a:clrTo>
                <a:srgbClr val="58898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4685" y="2945601"/>
            <a:ext cx="1373368" cy="77165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12" y="3143567"/>
            <a:ext cx="508165" cy="508165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1086902" y="1720509"/>
            <a:ext cx="682747" cy="695318"/>
            <a:chOff x="2623002" y="1718702"/>
            <a:chExt cx="682747" cy="695318"/>
          </a:xfrm>
        </p:grpSpPr>
        <p:sp>
          <p:nvSpPr>
            <p:cNvPr id="28" name="Oval 27"/>
            <p:cNvSpPr/>
            <p:nvPr/>
          </p:nvSpPr>
          <p:spPr>
            <a:xfrm>
              <a:off x="2623002" y="1718702"/>
              <a:ext cx="682747" cy="695318"/>
            </a:xfrm>
            <a:prstGeom prst="ellipse">
              <a:avLst/>
            </a:prstGeom>
            <a:solidFill>
              <a:srgbClr val="EF89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56" name="Picture 32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121" y="1757698"/>
              <a:ext cx="522794" cy="522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0" name="Picture 36" descr="Big Data Icon | Line Iconset | IconsMi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2" t="37706" r="6061" b="37872"/>
          <a:stretch/>
        </p:blipFill>
        <p:spPr bwMode="auto">
          <a:xfrm>
            <a:off x="781396" y="4583157"/>
            <a:ext cx="640152" cy="6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21" y="5144996"/>
            <a:ext cx="2212220" cy="15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212858" y="2108785"/>
            <a:ext cx="5447529" cy="472696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825915" y="61658"/>
            <a:ext cx="2735044" cy="528338"/>
            <a:chOff x="5831294" y="3622268"/>
            <a:chExt cx="2735044" cy="528338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5831295" y="3622268"/>
              <a:ext cx="2654686" cy="48450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31294" y="3627386"/>
              <a:ext cx="27350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แนวคิดระบบราชการ 4.0 </a:t>
              </a:r>
              <a:endParaRPr lang="th-TH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359" y="2490832"/>
            <a:ext cx="3181680" cy="2383983"/>
          </a:xfrm>
          <a:prstGeom prst="rect">
            <a:avLst/>
          </a:prstGeom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53995" y="539229"/>
            <a:ext cx="863500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ระบบราชการ 4.0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เป็นการดำเนินงานเพื่อรองรับต่อยุทธศาสตร์ประเทศไทย 4.0 โดยภาครัฐหรือระบบราชการจะต้องทำงานด้วยการยึดหลักธรรมาภิบาลของการบริหารกิจการบ้านเมืองที่ดีเพื่อประโยชน์สุขของประชาชน (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Better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Governance,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Happier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Citizens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ระบบราชการจะต้องปรับเปลี่ยนแนวคิดและวิธีการทำงานใหม่เพื่อพลิกโฉม (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transform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ให้เป็นที่เชื่อถือไว้วางใจ และเป็นที่พึ่งของประชาชนได้อย่างแท้จริง (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Credible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Trusted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Government</a:t>
            </a:r>
            <a:r>
              <a:rPr lang="th-TH" sz="2200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โดยมีเป้าหมาย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200" dirty="0">
              <a:solidFill>
                <a:srgbClr val="00B05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40984" y="2600145"/>
            <a:ext cx="5970745" cy="399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thaiDist">
              <a:lnSpc>
                <a:spcPct val="107000"/>
              </a:lnSpc>
              <a:tabLst>
                <a:tab pos="180340" algn="l"/>
              </a:tabLst>
            </a:pPr>
            <a:r>
              <a:rPr lang="th-TH" sz="2400" spc="-4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ต้องเปิดเผยโปร่งใสในการทำงาน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แบ่งปัน</a:t>
            </a:r>
            <a:r>
              <a:rPr lang="th-TH" sz="2400" spc="-5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ข้อมูลซึ่งกันและกัน</a:t>
            </a:r>
            <a:r>
              <a:rPr lang="th-TH" sz="2400" spc="-4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spc="-4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400" spc="-4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spc="-4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</a:t>
            </a:r>
            <a:r>
              <a:rPr lang="th-TH" sz="2400" spc="-4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บุคคล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ภายนอกสามารถเข้าถึงข้อมูลข่าวสารของทางราชการหรือ</a:t>
            </a:r>
            <a:r>
              <a:rPr lang="th-TH" sz="2400" spc="-5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และสามารถเข้ามาตรวจสอบการทำงานได้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ตลอดจนเปิดกว้างให้กลไกภาคส่วนอื่นๆ เช่น ภาคเอกชน ภาคประชาสังคมได้เข้ามามีส่วนร่วม และโอนถ่ายภารกิจที่ภาครัฐไม่ควรดำเนินการเองออกไปให้แก่ภาคส่วนอื่นๆ ดำเนินการแทน จัดระเบียบความสัมพันธ์เชิงโครงสร้างให้สอดรับกับการทำงานแนวระนาบในลักษณะของเครือข่ายมากกว่าตามสายการบังคับบัญชาในแนวดิ่ง ขณะเดียวกันก็ต้องเชื่อมโยงการทำงาน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ในภาครัฐด้วยกันให้มีเอกภาพและสอดรับประสานกัน ไม่ว่าจะเป็น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ราชการบริหารส่วนกลาง ส่วนภูมิภาค และส่วนท้องถิ่น</a:t>
            </a:r>
            <a:endParaRPr lang="en-US" sz="2400" dirty="0">
              <a:solidFill>
                <a:srgbClr val="7030A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1300" y="2101700"/>
            <a:ext cx="5370429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เปิดกว้างและเชื่อมโยงกัน (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Open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&amp;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Connected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Government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29303" y="1991429"/>
            <a:ext cx="462323" cy="646331"/>
            <a:chOff x="3676053" y="492902"/>
            <a:chExt cx="462323" cy="646331"/>
          </a:xfrm>
        </p:grpSpPr>
        <p:sp>
          <p:nvSpPr>
            <p:cNvPr id="11" name="Oval 10"/>
            <p:cNvSpPr/>
            <p:nvPr/>
          </p:nvSpPr>
          <p:spPr>
            <a:xfrm>
              <a:off x="3676053" y="628663"/>
              <a:ext cx="462323" cy="454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18808" y="492902"/>
              <a:ext cx="359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57190" y="2324364"/>
            <a:ext cx="1199229" cy="455818"/>
            <a:chOff x="2996940" y="2277373"/>
            <a:chExt cx="1199229" cy="455818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996940" y="2277375"/>
              <a:ext cx="460438" cy="45581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457378" y="2277373"/>
              <a:ext cx="7387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entagon 15"/>
          <p:cNvSpPr/>
          <p:nvPr/>
        </p:nvSpPr>
        <p:spPr>
          <a:xfrm rot="5400000">
            <a:off x="165392" y="64011"/>
            <a:ext cx="554971" cy="532307"/>
          </a:xfrm>
          <a:prstGeom prst="homePlate">
            <a:avLst>
              <a:gd name="adj" fmla="val 36401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253995" y="-102146"/>
            <a:ext cx="35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04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93" y="110025"/>
            <a:ext cx="3419293" cy="528338"/>
            <a:chOff x="5692066" y="3622268"/>
            <a:chExt cx="3419293" cy="528338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5692066" y="3622268"/>
              <a:ext cx="3419293" cy="48450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31294" y="3627386"/>
              <a:ext cx="32800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แนวคิดระบบราชการ </a:t>
              </a:r>
              <a:r>
                <a:rPr lang="th-TH" b="1" dirty="0" smtClean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4.0 (ต่อ) </a:t>
              </a:r>
              <a:endParaRPr lang="th-TH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83" y="1512600"/>
            <a:ext cx="2662605" cy="19950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6731" y="4646055"/>
            <a:ext cx="8858134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tabLst>
                <a:tab pos="180340" algn="l"/>
              </a:tabLst>
            </a:pP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ต้องทำงานอย่างเตรียมการณ์ไว้ล่วงหน้า มีการวิเคราะห์ความเสี่ยง สร้างนวัตกรรมหรือความคิดริเริ่มและประยุกต์องค์ความรู้ใน</a:t>
            </a: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แบบสห</a:t>
            </a: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สาขาวิชาเข้ามาใช้ในการตอบโต้กับโลกแห่งการเปลี่ยนแปลงอย่าง</a:t>
            </a: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ฉับพลัน</a:t>
            </a:r>
            <a:b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เพื่อ</a:t>
            </a: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สร้างคุณค่า มีความยืดหยุ่นและความสามารถในการตอบสนองกับสถานการณ์ต่างๆ ได้อย่างทันเวลาตลอดจนเป็นองค์การที่มีขีดสมรรถนะสูง และปรับตัวเข้าสู่สภาพความเป็นสำนักงานสมัยใหม่ รวมทั้งทำให้ข้าราชการมีความผูกพันต่อการปฏิบัติราชการและปฏิบัติหน้าที่ได้อย่างเหมาะสมกับบทบาทของตน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99029" y="733053"/>
            <a:ext cx="1160706" cy="783946"/>
            <a:chOff x="2838734" y="990263"/>
            <a:chExt cx="1390000" cy="78394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838734" y="990263"/>
              <a:ext cx="665591" cy="78394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489943" y="990263"/>
              <a:ext cx="7387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325122" y="818663"/>
            <a:ext cx="5569482" cy="487507"/>
            <a:chOff x="4228734" y="517568"/>
            <a:chExt cx="5569482" cy="487507"/>
          </a:xfrm>
        </p:grpSpPr>
        <p:sp>
          <p:nvSpPr>
            <p:cNvPr id="27" name="Rounded Rectangle 26"/>
            <p:cNvSpPr/>
            <p:nvPr/>
          </p:nvSpPr>
          <p:spPr>
            <a:xfrm>
              <a:off x="4228734" y="517568"/>
              <a:ext cx="5447529" cy="47269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71679" y="517569"/>
              <a:ext cx="5526537" cy="487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lnSpc>
                  <a:spcPct val="107000"/>
                </a:lnSpc>
                <a:spcBef>
                  <a:spcPts val="2400"/>
                </a:spcBef>
              </a:pPr>
              <a:r>
                <a:rPr lang="th-TH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ยึดประชาชนเป็นศูนย์กลาง (</a:t>
              </a:r>
              <a:r>
                <a:rPr lang="en-US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Citizen-</a:t>
              </a:r>
              <a:r>
                <a:rPr lang="en-US" sz="2400" b="1" dirty="0" err="1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CentricGovernment</a:t>
              </a:r>
              <a:r>
                <a:rPr lang="th-TH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) </a:t>
              </a:r>
              <a:endPara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368067" y="1295315"/>
            <a:ext cx="6656798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tabLst>
                <a:tab pos="180340" algn="l"/>
              </a:tabLst>
            </a:pP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ต้องทำงานเชิงรุก มุ่งเน้นแก้ไขปัญหาและตอบสนองความต้องการของประชาชนโดยไม่จำเป็นต้องรอการ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ร้องขอความช่วยเหลือ (</a:t>
            </a:r>
            <a:r>
              <a:rPr lang="en-US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Proactive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Public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Services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รวมทั้งใช้ประโยชน์จากข้อมูลภาครัฐ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Big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Government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Data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และระบบดิจิทัลสมัยใหม่ในการจัดบริการสาธารณะที่ตรงกับความต้องการของประชาชน (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Personalized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หรือ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Tailored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Services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โดยมีการเชื่อมโยงกันเองของทางราชการเพื่อให้บริการได้เสร็จสิ้นในจุดเดียว ประชาชนสามารถเข้ารับ</a:t>
            </a:r>
            <a: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บริการ</a:t>
            </a:r>
            <a:b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หลายช่องทาง</a:t>
            </a:r>
            <a:endParaRPr lang="en-US" sz="2400" dirty="0">
              <a:solidFill>
                <a:srgbClr val="7030A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86535" y="330114"/>
            <a:ext cx="462323" cy="646331"/>
            <a:chOff x="3367901" y="1003842"/>
            <a:chExt cx="462323" cy="646331"/>
          </a:xfrm>
        </p:grpSpPr>
        <p:sp>
          <p:nvSpPr>
            <p:cNvPr id="20" name="Oval 19"/>
            <p:cNvSpPr/>
            <p:nvPr/>
          </p:nvSpPr>
          <p:spPr>
            <a:xfrm>
              <a:off x="3367901" y="1139603"/>
              <a:ext cx="462323" cy="454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10656" y="1003842"/>
              <a:ext cx="359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434" y="-43729"/>
            <a:ext cx="1727275" cy="17247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8443" y="4018093"/>
            <a:ext cx="8000269" cy="646331"/>
            <a:chOff x="894744" y="3890184"/>
            <a:chExt cx="8000269" cy="646331"/>
          </a:xfrm>
        </p:grpSpPr>
        <p:grpSp>
          <p:nvGrpSpPr>
            <p:cNvPr id="34" name="Group 33"/>
            <p:cNvGrpSpPr/>
            <p:nvPr/>
          </p:nvGrpSpPr>
          <p:grpSpPr>
            <a:xfrm>
              <a:off x="1073966" y="3890184"/>
              <a:ext cx="7821047" cy="646331"/>
              <a:chOff x="3872986" y="3402577"/>
              <a:chExt cx="7821047" cy="64633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3872986" y="3773314"/>
                <a:ext cx="738791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4598129" y="3528258"/>
                <a:ext cx="7095904" cy="487506"/>
                <a:chOff x="4706490" y="3462493"/>
                <a:chExt cx="7095904" cy="487506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4706490" y="3475797"/>
                  <a:ext cx="6886607" cy="4726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4843038" y="3462493"/>
                  <a:ext cx="6959356" cy="4875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thaiDist">
                    <a:lnSpc>
                      <a:spcPct val="107000"/>
                    </a:lnSpc>
                  </a:pPr>
                  <a:r>
                    <a:rPr lang="th-TH" sz="2400" b="1" dirty="0">
                      <a:latin typeface="Calibri" panose="020F0502020204030204" pitchFamily="34" charset="0"/>
                      <a:ea typeface="Calibri" panose="020F0502020204030204" pitchFamily="34" charset="0"/>
                      <a:cs typeface="TH SarabunIT๙" panose="020B0500040200020003" pitchFamily="34" charset="-34"/>
                    </a:rPr>
                    <a:t>มีขีดสมรรถนะสูงและทันสมัย (</a:t>
                  </a:r>
                  <a:r>
                    <a:rPr lang="en-US" sz="2400" b="1" dirty="0"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Smart</a:t>
                  </a:r>
                  <a:r>
                    <a:rPr lang="th-TH" sz="2400" b="1" dirty="0">
                      <a:latin typeface="TH SarabunIT๙" panose="020B0500040200020003" pitchFamily="34" charset="-34"/>
                      <a:ea typeface="Calibri" panose="020F0502020204030204" pitchFamily="34" charset="0"/>
                    </a:rPr>
                    <a:t> </a:t>
                  </a:r>
                  <a:r>
                    <a:rPr lang="en-US" sz="2400" b="1" dirty="0"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&amp;</a:t>
                  </a:r>
                  <a:r>
                    <a:rPr lang="th-TH" sz="2400" b="1" dirty="0">
                      <a:latin typeface="TH SarabunIT๙" panose="020B0500040200020003" pitchFamily="34" charset="-34"/>
                      <a:ea typeface="Calibri" panose="020F0502020204030204" pitchFamily="34" charset="0"/>
                    </a:rPr>
                    <a:t> </a:t>
                  </a:r>
                  <a:r>
                    <a:rPr lang="en-US" sz="2400" b="1" dirty="0"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High</a:t>
                  </a:r>
                  <a:r>
                    <a:rPr lang="th-TH" sz="2400" b="1" dirty="0">
                      <a:latin typeface="TH SarabunIT๙" panose="020B0500040200020003" pitchFamily="34" charset="-34"/>
                      <a:ea typeface="Calibri" panose="020F0502020204030204" pitchFamily="34" charset="0"/>
                    </a:rPr>
                    <a:t> </a:t>
                  </a:r>
                  <a:r>
                    <a:rPr lang="en-US" sz="2400" b="1" dirty="0"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Performance</a:t>
                  </a:r>
                  <a:r>
                    <a:rPr lang="th-TH" sz="2400" b="1" dirty="0">
                      <a:latin typeface="TH SarabunIT๙" panose="020B0500040200020003" pitchFamily="34" charset="-34"/>
                      <a:ea typeface="Calibri" panose="020F0502020204030204" pitchFamily="34" charset="0"/>
                    </a:rPr>
                    <a:t> </a:t>
                  </a:r>
                  <a:r>
                    <a:rPr lang="en-US" sz="2400" b="1" dirty="0"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Government</a:t>
                  </a:r>
                  <a:r>
                    <a:rPr lang="th-TH" sz="2400" b="1" dirty="0">
                      <a:latin typeface="TH SarabunIT๙" panose="020B0500040200020003" pitchFamily="34" charset="-34"/>
                      <a:ea typeface="Calibri" panose="020F0502020204030204" pitchFamily="34" charset="0"/>
                    </a:rPr>
                    <a:t>) </a:t>
                  </a:r>
                  <a:endPara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271489" y="3402577"/>
                <a:ext cx="462323" cy="646331"/>
                <a:chOff x="3676053" y="492902"/>
                <a:chExt cx="462323" cy="646331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676053" y="628663"/>
                  <a:ext cx="462323" cy="45432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718808" y="492902"/>
                  <a:ext cx="359394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3</a:t>
                  </a:r>
                  <a:endParaRPr lang="th-TH" sz="36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  <p:cxnSp>
          <p:nvCxnSpPr>
            <p:cNvPr id="29" name="Straight Connector 28"/>
            <p:cNvCxnSpPr/>
            <p:nvPr/>
          </p:nvCxnSpPr>
          <p:spPr>
            <a:xfrm>
              <a:off x="894744" y="3905913"/>
              <a:ext cx="179020" cy="35934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5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4123</Words>
  <Application>Microsoft Office PowerPoint</Application>
  <PresentationFormat>On-screen Show (4:3)</PresentationFormat>
  <Paragraphs>471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Cordia New</vt:lpstr>
      <vt:lpstr>Tahoma</vt:lpstr>
      <vt:lpstr>TH SarabunIT๙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User01</dc:creator>
  <cp:lastModifiedBy>User01</cp:lastModifiedBy>
  <cp:revision>88</cp:revision>
  <dcterms:created xsi:type="dcterms:W3CDTF">2018-08-09T09:01:26Z</dcterms:created>
  <dcterms:modified xsi:type="dcterms:W3CDTF">2018-08-22T02:37:04Z</dcterms:modified>
</cp:coreProperties>
</file>