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3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44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94660" autoAdjust="0"/>
  </p:normalViewPr>
  <p:slideViewPr>
    <p:cSldViewPr snapToGrid="0">
      <p:cViewPr>
        <p:scale>
          <a:sx n="70" d="100"/>
          <a:sy n="70" d="100"/>
        </p:scale>
        <p:origin x="-738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B15755-5DC0-4A85-8B29-558C112844FC}" type="datetimeFigureOut">
              <a:rPr lang="th-TH" smtClean="0"/>
              <a:t>22/08/61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3AE0D-DA31-4ABA-AB88-1E948A76F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14534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3AE0D-DA31-4ABA-AB88-1E948A76F2ED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518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3AE0D-DA31-4ABA-AB88-1E948A76F2ED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24417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3AE0D-DA31-4ABA-AB88-1E948A76F2ED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1464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3AE0D-DA31-4ABA-AB88-1E948A76F2ED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98471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3AE0D-DA31-4ABA-AB88-1E948A76F2ED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2578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3AE0D-DA31-4ABA-AB88-1E948A76F2ED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19758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3AE0D-DA31-4ABA-AB88-1E948A76F2ED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000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3AE0D-DA31-4ABA-AB88-1E948A76F2ED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40862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3AE0D-DA31-4ABA-AB88-1E948A76F2ED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8229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3AE0D-DA31-4ABA-AB88-1E948A76F2ED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24425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3AE0D-DA31-4ABA-AB88-1E948A76F2ED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44107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3AE0D-DA31-4ABA-AB88-1E948A76F2ED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8026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3AE0D-DA31-4ABA-AB88-1E948A76F2ED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93761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3AE0D-DA31-4ABA-AB88-1E948A76F2ED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55025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8/22/2018</a:t>
            </a:fld>
            <a:endParaRPr lang="en-US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27612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8/22/2018</a:t>
            </a:fld>
            <a:endParaRPr lang="en-US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577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11785600" y="274645"/>
            <a:ext cx="36576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12800" y="274645"/>
            <a:ext cx="107696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8/22/2018</a:t>
            </a:fld>
            <a:endParaRPr lang="en-US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683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8/22/2018</a:t>
            </a:fld>
            <a:endParaRPr lang="en-US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886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8/22/2018</a:t>
            </a:fld>
            <a:endParaRPr lang="en-US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471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8/22/2018</a:t>
            </a:fld>
            <a:endParaRPr lang="en-US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480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8/22/2018</a:t>
            </a:fld>
            <a:endParaRPr lang="en-US" dirty="0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01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8/22/2018</a:t>
            </a:fld>
            <a:endParaRPr lang="en-US" dirty="0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340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8/22/2018</a:t>
            </a:fld>
            <a:endParaRPr lang="en-US" dirty="0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212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8/22/2018</a:t>
            </a:fld>
            <a:endParaRPr lang="en-US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197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8/22/2018</a:t>
            </a:fld>
            <a:endParaRPr lang="en-US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879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8/22/2018</a:t>
            </a:fld>
            <a:endParaRPr lang="en-US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81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microsoft.com/office/2007/relationships/hdphoto" Target="../media/hdphoto2.wdp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microsoft.com/office/2007/relationships/hdphoto" Target="../media/hdphoto1.wdp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12" Type="http://schemas.microsoft.com/office/2007/relationships/hdphoto" Target="../media/hdphoto23.wdp"/><Relationship Id="rId2" Type="http://schemas.openxmlformats.org/officeDocument/2006/relationships/notesSlide" Target="../notesSlides/notesSlide10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11" Type="http://schemas.openxmlformats.org/officeDocument/2006/relationships/image" Target="../media/image30.jpeg"/><Relationship Id="rId5" Type="http://schemas.openxmlformats.org/officeDocument/2006/relationships/image" Target="../media/image27.jpeg"/><Relationship Id="rId15" Type="http://schemas.openxmlformats.org/officeDocument/2006/relationships/image" Target="../media/image9.png"/><Relationship Id="rId10" Type="http://schemas.microsoft.com/office/2007/relationships/hdphoto" Target="../media/hdphoto22.wdp"/><Relationship Id="rId4" Type="http://schemas.microsoft.com/office/2007/relationships/hdphoto" Target="../media/hdphoto19.wdp"/><Relationship Id="rId9" Type="http://schemas.openxmlformats.org/officeDocument/2006/relationships/image" Target="../media/image29.jpeg"/><Relationship Id="rId14" Type="http://schemas.microsoft.com/office/2007/relationships/hdphoto" Target="../media/hdphoto24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13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12" Type="http://schemas.microsoft.com/office/2007/relationships/hdphoto" Target="../media/hdphoto29.wdp"/><Relationship Id="rId2" Type="http://schemas.openxmlformats.org/officeDocument/2006/relationships/notesSlide" Target="../notesSlides/notesSlide11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11" Type="http://schemas.openxmlformats.org/officeDocument/2006/relationships/image" Target="../media/image36.jpeg"/><Relationship Id="rId5" Type="http://schemas.openxmlformats.org/officeDocument/2006/relationships/image" Target="../media/image33.jpeg"/><Relationship Id="rId15" Type="http://schemas.openxmlformats.org/officeDocument/2006/relationships/image" Target="../media/image9.png"/><Relationship Id="rId10" Type="http://schemas.microsoft.com/office/2007/relationships/hdphoto" Target="../media/hdphoto28.wdp"/><Relationship Id="rId4" Type="http://schemas.microsoft.com/office/2007/relationships/hdphoto" Target="../media/hdphoto25.wdp"/><Relationship Id="rId9" Type="http://schemas.openxmlformats.org/officeDocument/2006/relationships/image" Target="../media/image35.jpeg"/><Relationship Id="rId14" Type="http://schemas.microsoft.com/office/2007/relationships/hdphoto" Target="../media/hdphoto30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13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0.jpeg"/><Relationship Id="rId12" Type="http://schemas.microsoft.com/office/2007/relationships/hdphoto" Target="../media/hdphoto35.wdp"/><Relationship Id="rId2" Type="http://schemas.openxmlformats.org/officeDocument/2006/relationships/notesSlide" Target="../notesSlides/notesSlide12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microsoft.com/office/2007/relationships/hdphoto" Target="../media/hdphoto32.wdp"/><Relationship Id="rId11" Type="http://schemas.openxmlformats.org/officeDocument/2006/relationships/image" Target="../media/image42.jpeg"/><Relationship Id="rId5" Type="http://schemas.openxmlformats.org/officeDocument/2006/relationships/image" Target="../media/image39.jpeg"/><Relationship Id="rId15" Type="http://schemas.openxmlformats.org/officeDocument/2006/relationships/image" Target="../media/image9.png"/><Relationship Id="rId10" Type="http://schemas.microsoft.com/office/2007/relationships/hdphoto" Target="../media/hdphoto34.wdp"/><Relationship Id="rId4" Type="http://schemas.microsoft.com/office/2007/relationships/hdphoto" Target="../media/hdphoto31.wdp"/><Relationship Id="rId9" Type="http://schemas.openxmlformats.org/officeDocument/2006/relationships/image" Target="../media/image41.jpeg"/><Relationship Id="rId14" Type="http://schemas.microsoft.com/office/2007/relationships/hdphoto" Target="../media/hdphoto36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3" Type="http://schemas.openxmlformats.org/officeDocument/2006/relationships/image" Target="../media/image44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8.wdp"/><Relationship Id="rId5" Type="http://schemas.openxmlformats.org/officeDocument/2006/relationships/image" Target="../media/image45.jpeg"/><Relationship Id="rId10" Type="http://schemas.microsoft.com/office/2007/relationships/hdphoto" Target="../media/hdphoto2.wdp"/><Relationship Id="rId4" Type="http://schemas.microsoft.com/office/2007/relationships/hdphoto" Target="../media/hdphoto37.wdp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3.jpeg"/><Relationship Id="rId18" Type="http://schemas.microsoft.com/office/2007/relationships/hdphoto" Target="../media/hdphoto18.wdp"/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12" Type="http://schemas.microsoft.com/office/2007/relationships/hdphoto" Target="../media/hdphoto15.wdp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6" Type="http://schemas.microsoft.com/office/2007/relationships/hdphoto" Target="../media/hdphoto17.wdp"/><Relationship Id="rId20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image" Target="../media/image22.jpeg"/><Relationship Id="rId5" Type="http://schemas.openxmlformats.org/officeDocument/2006/relationships/image" Target="../media/image19.jpeg"/><Relationship Id="rId15" Type="http://schemas.openxmlformats.org/officeDocument/2006/relationships/image" Target="../media/image24.jpeg"/><Relationship Id="rId10" Type="http://schemas.microsoft.com/office/2007/relationships/hdphoto" Target="../media/hdphoto14.wdp"/><Relationship Id="rId19" Type="http://schemas.openxmlformats.org/officeDocument/2006/relationships/image" Target="../media/image9.png"/><Relationship Id="rId4" Type="http://schemas.microsoft.com/office/2007/relationships/hdphoto" Target="../media/hdphoto11.wdp"/><Relationship Id="rId9" Type="http://schemas.openxmlformats.org/officeDocument/2006/relationships/image" Target="../media/image21.jpeg"/><Relationship Id="rId14" Type="http://schemas.microsoft.com/office/2007/relationships/hdphoto" Target="../media/hdphoto1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2101755" y="3353006"/>
            <a:ext cx="9867332" cy="111911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166757" y="1494125"/>
            <a:ext cx="10174045" cy="1863224"/>
          </a:xfrm>
        </p:spPr>
        <p:txBody>
          <a:bodyPr>
            <a:normAutofit/>
          </a:bodyPr>
          <a:lstStyle/>
          <a:p>
            <a:pPr algn="ctr"/>
            <a:r>
              <a:rPr lang="th-TH" sz="4400" b="1" dirty="0" smtClean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ยุทธศาสตร์ชาติ ๒๐ ปี </a:t>
            </a:r>
            <a:r>
              <a:rPr lang="en-US" sz="4400" b="1" dirty="0" smtClean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4400" b="1" dirty="0" smtClean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 กรอบการพัฒนาระยะยาว</a:t>
            </a:r>
            <a:endParaRPr lang="th-TH" sz="4400" b="1" dirty="0">
              <a:solidFill>
                <a:schemeClr val="tx2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2101755" y="3331254"/>
            <a:ext cx="9623947" cy="1964075"/>
          </a:xfrm>
        </p:spPr>
        <p:txBody>
          <a:bodyPr>
            <a:normAutofit/>
          </a:bodyPr>
          <a:lstStyle/>
          <a:p>
            <a:pPr algn="ctr"/>
            <a:r>
              <a:rPr lang="th-TH" sz="3600" dirty="0" smtClean="0">
                <a:solidFill>
                  <a:schemeClr val="tx2">
                    <a:lumMod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เพื่อให้บรรลุวิสัยทัศน์ </a:t>
            </a:r>
            <a:r>
              <a:rPr lang="en-US" sz="3600" b="1" dirty="0" smtClean="0">
                <a:solidFill>
                  <a:schemeClr val="tx2">
                    <a:lumMod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sz="3600" b="1" dirty="0" smtClean="0">
                <a:solidFill>
                  <a:schemeClr val="tx2">
                    <a:lumMod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>ประเทศไทยมีความมั่นคง  มั่นคั่ง  ยั่งยืน เป็นประเทศที่พัฒนาแล้ว ด้วยการพัฒนาตามหลักปรัชญาของเศรษฐกิจพอเพียง</a:t>
            </a:r>
            <a:r>
              <a:rPr lang="en-US" sz="3600" b="1" dirty="0" smtClean="0">
                <a:solidFill>
                  <a:schemeClr val="tx2">
                    <a:lumMod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> ”</a:t>
            </a:r>
            <a:endParaRPr lang="th-TH" sz="3600" b="1" dirty="0">
              <a:solidFill>
                <a:schemeClr val="tx2">
                  <a:lumMod val="2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333" y="5547887"/>
            <a:ext cx="2112535" cy="1346741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7887"/>
            <a:ext cx="1960118" cy="1310113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302" y="5546418"/>
            <a:ext cx="1811029" cy="1348210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331" y="5522885"/>
            <a:ext cx="1960728" cy="1335115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884" y="5522884"/>
            <a:ext cx="1872161" cy="133511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441" y="5522884"/>
            <a:ext cx="2083559" cy="1335115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43" y="5522885"/>
            <a:ext cx="1800333" cy="1371744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717"/>
            <a:ext cx="3287903" cy="3916907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1640" y1="40785" x2="28571" y2="19312"/>
                        <a14:foregroundMark x1="7099" y1="40388" x2="31349" y2="9744"/>
                        <a14:foregroundMark x1="16226" y1="42593" x2="35758" y2="16931"/>
                        <a14:foregroundMark x1="30379" y1="10362" x2="71340" y2="12125"/>
                        <a14:foregroundMark x1="44489" y1="8377" x2="51852" y2="8377"/>
                        <a14:foregroundMark x1="35538" y1="19312" x2="73369" y2="14109"/>
                        <a14:foregroundMark x1="72972" y1="20282" x2="85273" y2="42196"/>
                        <a14:foregroundMark x1="73942" y1="15344" x2="92063" y2="38801"/>
                        <a14:foregroundMark x1="33333" y1="38801" x2="40520" y2="32628"/>
                        <a14:foregroundMark x1="40300" y1="36596" x2="49471" y2="56922"/>
                        <a14:foregroundMark x1="30556" y1="51720" x2="39506" y2="56305"/>
                        <a14:foregroundMark x1="30379" y1="36817" x2="34347" y2="36817"/>
                        <a14:foregroundMark x1="29982" y1="36993" x2="33157" y2="39594"/>
                        <a14:foregroundMark x1="29365" y1="36023" x2="31570" y2="36420"/>
                        <a14:foregroundMark x1="39506" y1="34436" x2="43915" y2="30071"/>
                        <a14:foregroundMark x1="43122" y1="30864" x2="46076" y2="44974"/>
                        <a14:foregroundMark x1="33554" y1="41402" x2="37919" y2="39594"/>
                        <a14:foregroundMark x1="35141" y1="41799" x2="37743" y2="44180"/>
                        <a14:foregroundMark x1="37125" y1="45988" x2="37522" y2="43563"/>
                        <a14:foregroundMark x1="32363" y1="41005" x2="35141" y2="40608"/>
                        <a14:foregroundMark x1="38713" y1="54541" x2="40123" y2="44974"/>
                        <a14:foregroundMark x1="33157" y1="64683" x2="39727" y2="66049"/>
                        <a14:foregroundMark x1="40123" y1="67857" x2="40520" y2="61111"/>
                        <a14:foregroundMark x1="45503" y1="41578" x2="48280" y2="38404"/>
                        <a14:foregroundMark x1="45899" y1="47575" x2="62213" y2="47575"/>
                        <a14:foregroundMark x1="48280" y1="51940" x2="62610" y2="50926"/>
                        <a14:foregroundMark x1="53836" y1="56702" x2="65608" y2="50750"/>
                        <a14:foregroundMark x1="58245" y1="59083" x2="66799" y2="51323"/>
                        <a14:foregroundMark x1="49868" y1="63272" x2="55644" y2="64859"/>
                        <a14:foregroundMark x1="63007" y1="55732" x2="69974" y2="59303"/>
                        <a14:foregroundMark x1="70370" y1="56922" x2="71561" y2="53924"/>
                        <a14:foregroundMark x1="71340" y1="53351" x2="71958" y2="52337"/>
                        <a14:foregroundMark x1="62787" y1="64286" x2="68166" y2="59700"/>
                        <a14:foregroundMark x1="62610" y1="64859" x2="67769" y2="65079"/>
                        <a14:foregroundMark x1="66799" y1="65256" x2="67196" y2="67063"/>
                        <a14:foregroundMark x1="61023" y1="66049" x2="61199" y2="65653"/>
                        <a14:foregroundMark x1="22002" y1="51323" x2="27557" y2="41578"/>
                        <a14:foregroundMark x1="10670" y1="32231" x2="26367" y2="12522"/>
                        <a14:foregroundMark x1="30379" y1="19885" x2="34744" y2="15917"/>
                        <a14:foregroundMark x1="54630" y1="6966" x2="65785" y2="12125"/>
                        <a14:foregroundMark x1="79321" y1="37831" x2="90653" y2="42593"/>
                        <a14:foregroundMark x1="23413" y1="40212" x2="26367" y2="33818"/>
                        <a14:foregroundMark x1="22619" y1="47575" x2="24383" y2="38007"/>
                        <a14:foregroundMark x1="21208" y1="49162" x2="23589" y2="63668"/>
                        <a14:foregroundMark x1="25397" y1="63095" x2="38713" y2="76411"/>
                        <a14:foregroundMark x1="38316" y1="75617" x2="59612" y2="76808"/>
                        <a14:foregroundMark x1="60229" y1="77998" x2="75926" y2="61684"/>
                        <a14:foregroundMark x1="75750" y1="61684" x2="75926" y2="36596"/>
                        <a14:foregroundMark x1="78704" y1="55908" x2="76146" y2="41182"/>
                        <a14:foregroundMark x1="25970" y1="35229" x2="41711" y2="22310"/>
                        <a14:foregroundMark x1="41711" y1="22707" x2="60229" y2="22884"/>
                        <a14:foregroundMark x1="58422" y1="23677" x2="75132" y2="36199"/>
                        <a14:foregroundMark x1="60802" y1="22884" x2="68959" y2="27646"/>
                        <a14:foregroundMark x1="69356" y1="29056" x2="72134" y2="31658"/>
                        <a14:foregroundMark x1="68959" y1="28660" x2="77116" y2="39815"/>
                        <a14:foregroundMark x1="69180" y1="28836" x2="78131" y2="43959"/>
                        <a14:foregroundMark x1="78924" y1="51940" x2="78527" y2="42593"/>
                        <a14:foregroundMark x1="79718" y1="51720" x2="79718" y2="51720"/>
                        <a14:foregroundMark x1="55644" y1="70238" x2="57011" y2="67857"/>
                        <a14:foregroundMark x1="57231" y1="17108" x2="72354" y2="23280"/>
                        <a14:foregroundMark x1="26764" y1="41799" x2="27557" y2="39594"/>
                        <a14:foregroundMark x1="27998" y1="39815" x2="27998" y2="37831"/>
                        <a14:foregroundMark x1="23192" y1="55732" x2="25573" y2="51543"/>
                        <a14:foregroundMark x1="25573" y1="52337" x2="27778" y2="49162"/>
                        <a14:foregroundMark x1="27160" y1="62698" x2="29586" y2="57892"/>
                        <a14:foregroundMark x1="34524" y1="70635" x2="39330" y2="75044"/>
                        <a14:foregroundMark x1="43298" y1="76631" x2="40123" y2="69444"/>
                        <a14:foregroundMark x1="39109" y1="69841" x2="37125" y2="67460"/>
                        <a14:foregroundMark x1="57848" y1="75220" x2="53836" y2="69444"/>
                        <a14:foregroundMark x1="51455" y1="73236" x2="48677" y2="70459"/>
                        <a14:foregroundMark x1="75353" y1="49162" x2="71561" y2="46958"/>
                        <a14:foregroundMark x1="65785" y1="48942" x2="68386" y2="45194"/>
                        <a14:foregroundMark x1="61420" y1="46384" x2="63007" y2="40608"/>
                        <a14:foregroundMark x1="68959" y1="45767" x2="66402" y2="40608"/>
                        <a14:foregroundMark x1="56041" y1="36817" x2="57231" y2="31041"/>
                        <a14:foregroundMark x1="53263" y1="36596" x2="52646" y2="40388"/>
                        <a14:foregroundMark x1="54056" y1="42769" x2="58818" y2="42989"/>
                        <a14:foregroundMark x1="60802" y1="33025" x2="66005" y2="33025"/>
                        <a14:foregroundMark x1="44885" y1="24295" x2="47487" y2="27249"/>
                        <a14:foregroundMark x1="8466" y1="38801" x2="15653" y2="43563"/>
                        <a14:foregroundMark x1="36552" y1="14506" x2="51058" y2="12743"/>
                        <a14:foregroundMark x1="69180" y1="16711" x2="70547" y2="21693"/>
                        <a14:foregroundMark x1="78307" y1="28439" x2="82099" y2="26279"/>
                        <a14:foregroundMark x1="81305" y1="20106" x2="89286" y2="34612"/>
                        <a14:foregroundMark x1="30952" y1="60714" x2="28792" y2="56129"/>
                        <a14:foregroundMark x1="69974" y1="28439" x2="77513" y2="40212"/>
                        <a14:foregroundMark x1="71958" y1="31261" x2="75132" y2="35009"/>
                        <a14:foregroundMark x1="78704" y1="45194" x2="79321" y2="51543"/>
                        <a14:foregroundMark x1="20414" y1="33642" x2="24780" y2="26058"/>
                        <a14:foregroundMark x1="34127" y1="39991" x2="35758" y2="39418"/>
                        <a14:backgroundMark x1="30379" y1="54718" x2="30952" y2="56922"/>
                        <a14:backgroundMark x1="54453" y1="73810" x2="54630" y2="72840"/>
                        <a14:backgroundMark x1="63007" y1="22487" x2="72972" y2="29453"/>
                        <a14:backgroundMark x1="73545" y1="30467" x2="79101" y2="40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547" y="0"/>
            <a:ext cx="1958453" cy="195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5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43" y="4695958"/>
            <a:ext cx="3875725" cy="2162042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517" y="0"/>
            <a:ext cx="4067483" cy="3234519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7159"/>
            <a:ext cx="3687736" cy="2640841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518" y="4217158"/>
            <a:ext cx="4043028" cy="2640841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43" y="0"/>
            <a:ext cx="3875725" cy="258546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87737" cy="3029803"/>
          </a:xfrm>
          <a:prstGeom prst="rect">
            <a:avLst/>
          </a:prstGeom>
        </p:spPr>
      </p:pic>
      <p:sp>
        <p:nvSpPr>
          <p:cNvPr id="2" name="สี่เหลี่ยมผืนผ้ามุมมน 1"/>
          <p:cNvSpPr/>
          <p:nvPr/>
        </p:nvSpPr>
        <p:spPr>
          <a:xfrm>
            <a:off x="1085906" y="1419368"/>
            <a:ext cx="10432803" cy="487225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ตัวแทนเนื้อหา 2"/>
          <p:cNvSpPr txBox="1">
            <a:spLocks/>
          </p:cNvSpPr>
          <p:nvPr/>
        </p:nvSpPr>
        <p:spPr>
          <a:xfrm>
            <a:off x="1276979" y="1616007"/>
            <a:ext cx="10058400" cy="471656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th-TH" dirty="0" smtClean="0">
                <a:solidFill>
                  <a:schemeClr val="tx1"/>
                </a:solidFill>
              </a:rPr>
              <a:t>   </a:t>
            </a:r>
            <a:r>
              <a:rPr lang="th-TH" sz="32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๓. ยุทธศาสตร์การพัฒนาและเสริมสร้างศักยภาพทรัพยากรมนุษย์</a:t>
            </a:r>
          </a:p>
          <a:p>
            <a:pPr marL="201168" lvl="1" indent="0">
              <a:buFont typeface="Calibri" pitchFamily="34" charset="0"/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            </a:t>
            </a:r>
            <a:r>
              <a:rPr lang="th-TH" sz="26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ประเด็นยุทธศาสตร์ </a:t>
            </a:r>
            <a:r>
              <a:rPr lang="en-US" sz="26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:</a:t>
            </a:r>
            <a:endParaRPr lang="th-TH" sz="2600" b="1" dirty="0" smtClean="0">
              <a:solidFill>
                <a:srgbClr val="002060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2217652" lvl="8" indent="-182563"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</a:pPr>
            <a:r>
              <a:rPr lang="th-TH" sz="26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ปรับเปลี่ยนค่านิยม ปลูกฝังเรื่องความซื่อสัตย์  วินัย  คุณธรรม  จริยธรรม</a:t>
            </a:r>
          </a:p>
          <a:p>
            <a:pPr marL="2217652" lvl="8" indent="-182563"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</a:pPr>
            <a:r>
              <a:rPr lang="th-TH" sz="26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พัฒนาศักยภาพคนทุกช่วงอายุ</a:t>
            </a:r>
          </a:p>
          <a:p>
            <a:pPr marL="2217652" lvl="8" indent="-182563"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</a:pPr>
            <a:r>
              <a:rPr lang="th-TH" sz="26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ปรับเปลี่ยนระบบการเรียนรู้ให้มีประสิทธิภาพเพื่อเอื้อต่อการพัฒนา</a:t>
            </a:r>
          </a:p>
          <a:p>
            <a:pPr marL="2217652" lvl="8" indent="-182563"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</a:pPr>
            <a:r>
              <a:rPr lang="th-TH" sz="26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สร้างอาชีพ และระบบสนับสนุนสำหรับผู้ที่มีความสามารถผ่านกลไกต่างๆตามความเหมาะสม</a:t>
            </a:r>
          </a:p>
          <a:p>
            <a:pPr marL="2217652" lvl="8" indent="-182563"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</a:pPr>
            <a:r>
              <a:rPr lang="th-TH" sz="26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พัฒนาระบบบริการสุขภาพให้ทันสมัย</a:t>
            </a:r>
          </a:p>
          <a:p>
            <a:pPr marL="2217652" lvl="8" indent="-182563"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</a:pPr>
            <a:r>
              <a:rPr lang="th-TH" sz="26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สร้างสภาพแวดล้อมให้เอื้อต่อการพัฒนา และเสริมสร้างศักยภาพทรัพยากรมนุษย์</a:t>
            </a:r>
          </a:p>
          <a:p>
            <a:pPr marL="2217652" lvl="8" indent="-182563"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901700" algn="l"/>
              </a:tabLst>
            </a:pPr>
            <a:r>
              <a:rPr lang="th-TH" sz="26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เสริมสร้างศักยภาพการกีฬาเพื่อรองรับการเติบโตของอุตสาหกรรมกีฬา</a:t>
            </a:r>
          </a:p>
          <a:p>
            <a:pPr marL="901700" lvl="1" indent="0">
              <a:buClr>
                <a:schemeClr val="tx1"/>
              </a:buClr>
              <a:buFont typeface="Calibri" pitchFamily="34" charset="0"/>
              <a:buNone/>
            </a:pPr>
            <a:endParaRPr lang="th-TH" sz="2800" b="1" dirty="0">
              <a:solidFill>
                <a:schemeClr val="tx1"/>
              </a:solidFill>
              <a:cs typeface="+mj-cs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1640" y1="40785" x2="28571" y2="19312"/>
                        <a14:foregroundMark x1="7099" y1="40388" x2="31349" y2="9744"/>
                        <a14:foregroundMark x1="16226" y1="42593" x2="35758" y2="16931"/>
                        <a14:foregroundMark x1="30379" y1="10362" x2="71340" y2="12125"/>
                        <a14:foregroundMark x1="44489" y1="8377" x2="51852" y2="8377"/>
                        <a14:foregroundMark x1="35538" y1="19312" x2="73369" y2="14109"/>
                        <a14:foregroundMark x1="72972" y1="20282" x2="85273" y2="42196"/>
                        <a14:foregroundMark x1="73942" y1="15344" x2="92063" y2="38801"/>
                        <a14:foregroundMark x1="33333" y1="38801" x2="40520" y2="32628"/>
                        <a14:foregroundMark x1="40300" y1="36596" x2="49471" y2="56922"/>
                        <a14:foregroundMark x1="30556" y1="51720" x2="39506" y2="56305"/>
                        <a14:foregroundMark x1="30379" y1="36817" x2="34347" y2="36817"/>
                        <a14:foregroundMark x1="29982" y1="36993" x2="33157" y2="39594"/>
                        <a14:foregroundMark x1="29365" y1="36023" x2="31570" y2="36420"/>
                        <a14:foregroundMark x1="39506" y1="34436" x2="43915" y2="30071"/>
                        <a14:foregroundMark x1="43122" y1="30864" x2="46076" y2="44974"/>
                        <a14:foregroundMark x1="33554" y1="41402" x2="37919" y2="39594"/>
                        <a14:foregroundMark x1="35141" y1="41799" x2="37743" y2="44180"/>
                        <a14:foregroundMark x1="37125" y1="45988" x2="37522" y2="43563"/>
                        <a14:foregroundMark x1="32363" y1="41005" x2="35141" y2="40608"/>
                        <a14:foregroundMark x1="38713" y1="54541" x2="40123" y2="44974"/>
                        <a14:foregroundMark x1="33157" y1="64683" x2="39727" y2="66049"/>
                        <a14:foregroundMark x1="40123" y1="67857" x2="40520" y2="61111"/>
                        <a14:foregroundMark x1="45503" y1="41578" x2="48280" y2="38404"/>
                        <a14:foregroundMark x1="45899" y1="47575" x2="62213" y2="47575"/>
                        <a14:foregroundMark x1="48280" y1="51940" x2="62610" y2="50926"/>
                        <a14:foregroundMark x1="53836" y1="56702" x2="65608" y2="50750"/>
                        <a14:foregroundMark x1="58245" y1="59083" x2="66799" y2="51323"/>
                        <a14:foregroundMark x1="49868" y1="63272" x2="55644" y2="64859"/>
                        <a14:foregroundMark x1="63007" y1="55732" x2="69974" y2="59303"/>
                        <a14:foregroundMark x1="70370" y1="56922" x2="71561" y2="53924"/>
                        <a14:foregroundMark x1="71340" y1="53351" x2="71958" y2="52337"/>
                        <a14:foregroundMark x1="62787" y1="64286" x2="68166" y2="59700"/>
                        <a14:foregroundMark x1="62610" y1="64859" x2="67769" y2="65079"/>
                        <a14:foregroundMark x1="66799" y1="65256" x2="67196" y2="67063"/>
                        <a14:foregroundMark x1="61023" y1="66049" x2="61199" y2="65653"/>
                        <a14:foregroundMark x1="22002" y1="51323" x2="27557" y2="41578"/>
                        <a14:foregroundMark x1="10670" y1="32231" x2="26367" y2="12522"/>
                        <a14:foregroundMark x1="30379" y1="19885" x2="34744" y2="15917"/>
                        <a14:foregroundMark x1="54630" y1="6966" x2="65785" y2="12125"/>
                        <a14:foregroundMark x1="79321" y1="37831" x2="90653" y2="42593"/>
                        <a14:foregroundMark x1="23413" y1="40212" x2="26367" y2="33818"/>
                        <a14:foregroundMark x1="22619" y1="47575" x2="24383" y2="38007"/>
                        <a14:foregroundMark x1="21208" y1="49162" x2="23589" y2="63668"/>
                        <a14:foregroundMark x1="25397" y1="63095" x2="38713" y2="76411"/>
                        <a14:foregroundMark x1="38316" y1="75617" x2="59612" y2="76808"/>
                        <a14:foregroundMark x1="60229" y1="77998" x2="75926" y2="61684"/>
                        <a14:foregroundMark x1="75750" y1="61684" x2="75926" y2="36596"/>
                        <a14:foregroundMark x1="78704" y1="55908" x2="76146" y2="41182"/>
                        <a14:foregroundMark x1="25970" y1="35229" x2="41711" y2="22310"/>
                        <a14:foregroundMark x1="41711" y1="22707" x2="60229" y2="22884"/>
                        <a14:foregroundMark x1="58422" y1="23677" x2="75132" y2="36199"/>
                        <a14:foregroundMark x1="60802" y1="22884" x2="68959" y2="27646"/>
                        <a14:foregroundMark x1="69356" y1="29056" x2="72134" y2="31658"/>
                        <a14:foregroundMark x1="68959" y1="28660" x2="77116" y2="39815"/>
                        <a14:foregroundMark x1="69180" y1="28836" x2="78131" y2="43959"/>
                        <a14:foregroundMark x1="78924" y1="51940" x2="78527" y2="42593"/>
                        <a14:foregroundMark x1="79718" y1="51720" x2="79718" y2="51720"/>
                        <a14:foregroundMark x1="55644" y1="70238" x2="57011" y2="67857"/>
                        <a14:foregroundMark x1="57231" y1="17108" x2="72354" y2="23280"/>
                        <a14:foregroundMark x1="26764" y1="41799" x2="27557" y2="39594"/>
                        <a14:foregroundMark x1="27998" y1="39815" x2="27998" y2="37831"/>
                        <a14:foregroundMark x1="23192" y1="55732" x2="25573" y2="51543"/>
                        <a14:foregroundMark x1="25573" y1="52337" x2="27778" y2="49162"/>
                        <a14:foregroundMark x1="27160" y1="62698" x2="29586" y2="57892"/>
                        <a14:foregroundMark x1="34524" y1="70635" x2="39330" y2="75044"/>
                        <a14:foregroundMark x1="43298" y1="76631" x2="40123" y2="69444"/>
                        <a14:foregroundMark x1="39109" y1="69841" x2="37125" y2="67460"/>
                        <a14:foregroundMark x1="57848" y1="75220" x2="53836" y2="69444"/>
                        <a14:foregroundMark x1="51455" y1="73236" x2="48677" y2="70459"/>
                        <a14:foregroundMark x1="75353" y1="49162" x2="71561" y2="46958"/>
                        <a14:foregroundMark x1="65785" y1="48942" x2="68386" y2="45194"/>
                        <a14:foregroundMark x1="61420" y1="46384" x2="63007" y2="40608"/>
                        <a14:foregroundMark x1="68959" y1="45767" x2="66402" y2="40608"/>
                        <a14:foregroundMark x1="56041" y1="36817" x2="57231" y2="31041"/>
                        <a14:foregroundMark x1="53263" y1="36596" x2="52646" y2="40388"/>
                        <a14:foregroundMark x1="54056" y1="42769" x2="58818" y2="42989"/>
                        <a14:foregroundMark x1="60802" y1="33025" x2="66005" y2="33025"/>
                        <a14:foregroundMark x1="44885" y1="24295" x2="47487" y2="27249"/>
                        <a14:foregroundMark x1="8466" y1="38801" x2="15653" y2="43563"/>
                        <a14:foregroundMark x1="36552" y1="14506" x2="51058" y2="12743"/>
                        <a14:foregroundMark x1="69180" y1="16711" x2="70547" y2="21693"/>
                        <a14:foregroundMark x1="78307" y1="28439" x2="82099" y2="26279"/>
                        <a14:foregroundMark x1="81305" y1="20106" x2="89286" y2="34612"/>
                        <a14:foregroundMark x1="30952" y1="60714" x2="28792" y2="56129"/>
                        <a14:foregroundMark x1="69974" y1="28439" x2="77513" y2="40212"/>
                        <a14:foregroundMark x1="71958" y1="31261" x2="75132" y2="35009"/>
                        <a14:foregroundMark x1="78704" y1="45194" x2="79321" y2="51543"/>
                        <a14:foregroundMark x1="20414" y1="33642" x2="24780" y2="26058"/>
                        <a14:foregroundMark x1="34127" y1="39991" x2="35758" y2="39418"/>
                        <a14:backgroundMark x1="30379" y1="54718" x2="30952" y2="56922"/>
                        <a14:backgroundMark x1="54453" y1="73810" x2="54630" y2="72840"/>
                        <a14:backgroundMark x1="63007" y1="22487" x2="72972" y2="29453"/>
                        <a14:backgroundMark x1="73545" y1="30467" x2="79101" y2="40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834" y="-31844"/>
            <a:ext cx="1646834" cy="164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6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47" y="4000511"/>
            <a:ext cx="4301178" cy="2865246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665" y="0"/>
            <a:ext cx="3744036" cy="2596202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105" y="4158019"/>
            <a:ext cx="4326893" cy="2699981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8835"/>
            <a:ext cx="3671247" cy="2799541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701" y="18202"/>
            <a:ext cx="4276298" cy="2840107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"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96"/>
            <a:ext cx="4244454" cy="2827868"/>
          </a:xfrm>
          <a:prstGeom prst="rect">
            <a:avLst/>
          </a:prstGeom>
        </p:spPr>
      </p:pic>
      <p:sp>
        <p:nvSpPr>
          <p:cNvPr id="2" name="สี่เหลี่ยมผืนผ้ามุมมน 1"/>
          <p:cNvSpPr/>
          <p:nvPr/>
        </p:nvSpPr>
        <p:spPr>
          <a:xfrm>
            <a:off x="1460308" y="1774204"/>
            <a:ext cx="10167582" cy="39442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ตัวแทนเนื้อหา 2"/>
          <p:cNvSpPr>
            <a:spLocks noGrp="1"/>
          </p:cNvSpPr>
          <p:nvPr>
            <p:ph idx="1"/>
          </p:nvPr>
        </p:nvSpPr>
        <p:spPr>
          <a:xfrm>
            <a:off x="1487604" y="1980909"/>
            <a:ext cx="10290410" cy="424503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h-TH" sz="3200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3200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๔</a:t>
            </a:r>
            <a:r>
              <a:rPr lang="th-TH" sz="32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. ยุทธศาสตร์ด้านการสร้างโอกาส และความเสมอภาคทางสังคม</a:t>
            </a:r>
          </a:p>
          <a:p>
            <a:pPr marL="201168" lvl="1" indent="0">
              <a:buNone/>
            </a:pPr>
            <a:r>
              <a:rPr lang="th-TH" sz="1600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1600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                               </a:t>
            </a:r>
            <a:r>
              <a:rPr lang="th-TH" sz="26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ประเด็น</a:t>
            </a:r>
            <a:r>
              <a:rPr lang="th-TH" sz="2600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ยุทธศาสตร์ </a:t>
            </a:r>
            <a:r>
              <a:rPr lang="en-US" sz="26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:</a:t>
            </a:r>
            <a:endParaRPr lang="th-TH" sz="2600" b="1" dirty="0" smtClean="0">
              <a:solidFill>
                <a:srgbClr val="002060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2673350" lvl="5" indent="-182563">
              <a:buFont typeface="Wingdings" panose="05000000000000000000" pitchFamily="2" charset="2"/>
              <a:buChar char="§"/>
              <a:tabLst>
                <a:tab pos="901700" algn="l"/>
              </a:tabLst>
            </a:pPr>
            <a:r>
              <a:rPr lang="th-TH" sz="26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ลดความเหลื่อมล้ำ  สร้างความเป็นธรรม ในทุกมิติ</a:t>
            </a:r>
          </a:p>
          <a:p>
            <a:pPr marL="2673350" lvl="5" indent="-182563">
              <a:buFont typeface="Wingdings" panose="05000000000000000000" pitchFamily="2" charset="2"/>
              <a:buChar char="§"/>
              <a:tabLst>
                <a:tab pos="901700" algn="l"/>
              </a:tabLst>
            </a:pPr>
            <a:r>
              <a:rPr lang="th-TH" sz="2600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6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พัฒนาศูนย์กลางความเจริญทางเศรษฐกิจของแต่ละกลุ่มจังหวัดในมิติต่างๆบน</a:t>
            </a:r>
            <a:r>
              <a:rPr lang="th-TH" sz="26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พื้นฐานเทคโนโลยี </a:t>
            </a:r>
            <a:r>
              <a:rPr lang="th-TH" sz="26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และนวัตกรรม</a:t>
            </a:r>
            <a:endParaRPr lang="th-TH" sz="2600" b="1" dirty="0">
              <a:solidFill>
                <a:srgbClr val="002060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2673350" lvl="5" indent="-182563">
              <a:buFont typeface="Wingdings" panose="05000000000000000000" pitchFamily="2" charset="2"/>
              <a:buChar char="§"/>
              <a:tabLst>
                <a:tab pos="901700" algn="l"/>
              </a:tabLst>
            </a:pPr>
            <a:r>
              <a:rPr lang="th-TH" sz="26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สร้างสังคมเข้มแข็งที่แบ่งปัน  ไม่ทอดทิ้งกัน และมีคุณธรรม</a:t>
            </a:r>
          </a:p>
          <a:p>
            <a:pPr marL="2673350" lvl="5" indent="-182563">
              <a:buFont typeface="Wingdings" panose="05000000000000000000" pitchFamily="2" charset="2"/>
              <a:buChar char="§"/>
              <a:tabLst>
                <a:tab pos="901700" algn="l"/>
              </a:tabLst>
            </a:pPr>
            <a:r>
              <a:rPr lang="th-TH" sz="2600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6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เสริมสร้างศักยภาพของชุมชนท้องถิ่นในการพึ่งตนเอง และจัดการตนเอง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1640" y1="40785" x2="28571" y2="19312"/>
                        <a14:foregroundMark x1="7099" y1="40388" x2="31349" y2="9744"/>
                        <a14:foregroundMark x1="16226" y1="42593" x2="35758" y2="16931"/>
                        <a14:foregroundMark x1="30379" y1="10362" x2="71340" y2="12125"/>
                        <a14:foregroundMark x1="44489" y1="8377" x2="51852" y2="8377"/>
                        <a14:foregroundMark x1="35538" y1="19312" x2="73369" y2="14109"/>
                        <a14:foregroundMark x1="72972" y1="20282" x2="85273" y2="42196"/>
                        <a14:foregroundMark x1="73942" y1="15344" x2="92063" y2="38801"/>
                        <a14:foregroundMark x1="33333" y1="38801" x2="40520" y2="32628"/>
                        <a14:foregroundMark x1="40300" y1="36596" x2="49471" y2="56922"/>
                        <a14:foregroundMark x1="30556" y1="51720" x2="39506" y2="56305"/>
                        <a14:foregroundMark x1="30379" y1="36817" x2="34347" y2="36817"/>
                        <a14:foregroundMark x1="29982" y1="36993" x2="33157" y2="39594"/>
                        <a14:foregroundMark x1="29365" y1="36023" x2="31570" y2="36420"/>
                        <a14:foregroundMark x1="39506" y1="34436" x2="43915" y2="30071"/>
                        <a14:foregroundMark x1="43122" y1="30864" x2="46076" y2="44974"/>
                        <a14:foregroundMark x1="33554" y1="41402" x2="37919" y2="39594"/>
                        <a14:foregroundMark x1="35141" y1="41799" x2="37743" y2="44180"/>
                        <a14:foregroundMark x1="37125" y1="45988" x2="37522" y2="43563"/>
                        <a14:foregroundMark x1="32363" y1="41005" x2="35141" y2="40608"/>
                        <a14:foregroundMark x1="38713" y1="54541" x2="40123" y2="44974"/>
                        <a14:foregroundMark x1="33157" y1="64683" x2="39727" y2="66049"/>
                        <a14:foregroundMark x1="40123" y1="67857" x2="40520" y2="61111"/>
                        <a14:foregroundMark x1="45503" y1="41578" x2="48280" y2="38404"/>
                        <a14:foregroundMark x1="45899" y1="47575" x2="62213" y2="47575"/>
                        <a14:foregroundMark x1="48280" y1="51940" x2="62610" y2="50926"/>
                        <a14:foregroundMark x1="53836" y1="56702" x2="65608" y2="50750"/>
                        <a14:foregroundMark x1="58245" y1="59083" x2="66799" y2="51323"/>
                        <a14:foregroundMark x1="49868" y1="63272" x2="55644" y2="64859"/>
                        <a14:foregroundMark x1="63007" y1="55732" x2="69974" y2="59303"/>
                        <a14:foregroundMark x1="70370" y1="56922" x2="71561" y2="53924"/>
                        <a14:foregroundMark x1="71340" y1="53351" x2="71958" y2="52337"/>
                        <a14:foregroundMark x1="62787" y1="64286" x2="68166" y2="59700"/>
                        <a14:foregroundMark x1="62610" y1="64859" x2="67769" y2="65079"/>
                        <a14:foregroundMark x1="66799" y1="65256" x2="67196" y2="67063"/>
                        <a14:foregroundMark x1="61023" y1="66049" x2="61199" y2="65653"/>
                        <a14:foregroundMark x1="22002" y1="51323" x2="27557" y2="41578"/>
                        <a14:foregroundMark x1="10670" y1="32231" x2="26367" y2="12522"/>
                        <a14:foregroundMark x1="30379" y1="19885" x2="34744" y2="15917"/>
                        <a14:foregroundMark x1="54630" y1="6966" x2="65785" y2="12125"/>
                        <a14:foregroundMark x1="79321" y1="37831" x2="90653" y2="42593"/>
                        <a14:foregroundMark x1="23413" y1="40212" x2="26367" y2="33818"/>
                        <a14:foregroundMark x1="22619" y1="47575" x2="24383" y2="38007"/>
                        <a14:foregroundMark x1="21208" y1="49162" x2="23589" y2="63668"/>
                        <a14:foregroundMark x1="25397" y1="63095" x2="38713" y2="76411"/>
                        <a14:foregroundMark x1="38316" y1="75617" x2="59612" y2="76808"/>
                        <a14:foregroundMark x1="60229" y1="77998" x2="75926" y2="61684"/>
                        <a14:foregroundMark x1="75750" y1="61684" x2="75926" y2="36596"/>
                        <a14:foregroundMark x1="78704" y1="55908" x2="76146" y2="41182"/>
                        <a14:foregroundMark x1="25970" y1="35229" x2="41711" y2="22310"/>
                        <a14:foregroundMark x1="41711" y1="22707" x2="60229" y2="22884"/>
                        <a14:foregroundMark x1="58422" y1="23677" x2="75132" y2="36199"/>
                        <a14:foregroundMark x1="60802" y1="22884" x2="68959" y2="27646"/>
                        <a14:foregroundMark x1="69356" y1="29056" x2="72134" y2="31658"/>
                        <a14:foregroundMark x1="68959" y1="28660" x2="77116" y2="39815"/>
                        <a14:foregroundMark x1="69180" y1="28836" x2="78131" y2="43959"/>
                        <a14:foregroundMark x1="78924" y1="51940" x2="78527" y2="42593"/>
                        <a14:foregroundMark x1="79718" y1="51720" x2="79718" y2="51720"/>
                        <a14:foregroundMark x1="55644" y1="70238" x2="57011" y2="67857"/>
                        <a14:foregroundMark x1="57231" y1="17108" x2="72354" y2="23280"/>
                        <a14:foregroundMark x1="26764" y1="41799" x2="27557" y2="39594"/>
                        <a14:foregroundMark x1="27998" y1="39815" x2="27998" y2="37831"/>
                        <a14:foregroundMark x1="23192" y1="55732" x2="25573" y2="51543"/>
                        <a14:foregroundMark x1="25573" y1="52337" x2="27778" y2="49162"/>
                        <a14:foregroundMark x1="27160" y1="62698" x2="29586" y2="57892"/>
                        <a14:foregroundMark x1="34524" y1="70635" x2="39330" y2="75044"/>
                        <a14:foregroundMark x1="43298" y1="76631" x2="40123" y2="69444"/>
                        <a14:foregroundMark x1="39109" y1="69841" x2="37125" y2="67460"/>
                        <a14:foregroundMark x1="57848" y1="75220" x2="53836" y2="69444"/>
                        <a14:foregroundMark x1="51455" y1="73236" x2="48677" y2="70459"/>
                        <a14:foregroundMark x1="75353" y1="49162" x2="71561" y2="46958"/>
                        <a14:foregroundMark x1="65785" y1="48942" x2="68386" y2="45194"/>
                        <a14:foregroundMark x1="61420" y1="46384" x2="63007" y2="40608"/>
                        <a14:foregroundMark x1="68959" y1="45767" x2="66402" y2="40608"/>
                        <a14:foregroundMark x1="56041" y1="36817" x2="57231" y2="31041"/>
                        <a14:foregroundMark x1="53263" y1="36596" x2="52646" y2="40388"/>
                        <a14:foregroundMark x1="54056" y1="42769" x2="58818" y2="42989"/>
                        <a14:foregroundMark x1="60802" y1="33025" x2="66005" y2="33025"/>
                        <a14:foregroundMark x1="44885" y1="24295" x2="47487" y2="27249"/>
                        <a14:foregroundMark x1="8466" y1="38801" x2="15653" y2="43563"/>
                        <a14:foregroundMark x1="36552" y1="14506" x2="51058" y2="12743"/>
                        <a14:foregroundMark x1="69180" y1="16711" x2="70547" y2="21693"/>
                        <a14:foregroundMark x1="78307" y1="28439" x2="82099" y2="26279"/>
                        <a14:foregroundMark x1="81305" y1="20106" x2="89286" y2="34612"/>
                        <a14:foregroundMark x1="30952" y1="60714" x2="28792" y2="56129"/>
                        <a14:foregroundMark x1="69974" y1="28439" x2="77513" y2="40212"/>
                        <a14:foregroundMark x1="71958" y1="31261" x2="75132" y2="35009"/>
                        <a14:foregroundMark x1="78704" y1="45194" x2="79321" y2="51543"/>
                        <a14:foregroundMark x1="20414" y1="33642" x2="24780" y2="26058"/>
                        <a14:foregroundMark x1="34127" y1="39991" x2="35758" y2="39418"/>
                        <a14:backgroundMark x1="30379" y1="54718" x2="30952" y2="56922"/>
                        <a14:backgroundMark x1="54453" y1="73810" x2="54630" y2="72840"/>
                        <a14:backgroundMark x1="63007" y1="22487" x2="72972" y2="29453"/>
                        <a14:backgroundMark x1="73545" y1="30467" x2="79101" y2="40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165" y="-31844"/>
            <a:ext cx="1646834" cy="164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1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976" y="4205523"/>
            <a:ext cx="4121624" cy="2676525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523"/>
            <a:ext cx="4107976" cy="2656973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844"/>
            <a:ext cx="4107976" cy="2991538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896" y="4205523"/>
            <a:ext cx="3935103" cy="2656973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472" y="-4548"/>
            <a:ext cx="4094328" cy="3047255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5000" contras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976" y="0"/>
            <a:ext cx="4121624" cy="2683954"/>
          </a:xfrm>
          <a:prstGeom prst="rect">
            <a:avLst/>
          </a:prstGeom>
        </p:spPr>
      </p:pic>
      <p:sp>
        <p:nvSpPr>
          <p:cNvPr id="2" name="สี่เหลี่ยมผืนผ้ามุมมน 1"/>
          <p:cNvSpPr/>
          <p:nvPr/>
        </p:nvSpPr>
        <p:spPr>
          <a:xfrm>
            <a:off x="696036" y="1737819"/>
            <a:ext cx="10563367" cy="440822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ตัวแทนเนื้อหา 2"/>
          <p:cNvSpPr>
            <a:spLocks noGrp="1"/>
          </p:cNvSpPr>
          <p:nvPr>
            <p:ph idx="1"/>
          </p:nvPr>
        </p:nvSpPr>
        <p:spPr>
          <a:xfrm>
            <a:off x="837967" y="2000436"/>
            <a:ext cx="10058400" cy="402336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h-TH" sz="3500" dirty="0" smtClean="0">
                <a:solidFill>
                  <a:srgbClr val="002060"/>
                </a:solidFill>
                <a:cs typeface="+mj-cs"/>
              </a:rPr>
              <a:t> </a:t>
            </a:r>
            <a:r>
              <a:rPr lang="th-TH" sz="4100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๕</a:t>
            </a:r>
            <a:r>
              <a:rPr lang="th-TH" sz="41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. ยุทธศาสตร์ด้านการสร้างการเติบโตบนคุณภาพชีวิตที่เป็นมิตรกับสิ่งแวดล้อม</a:t>
            </a:r>
          </a:p>
          <a:p>
            <a:pPr marL="201168" lvl="1" indent="0">
              <a:buNone/>
            </a:pPr>
            <a:r>
              <a:rPr lang="th-TH" sz="4100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41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               </a:t>
            </a:r>
            <a:r>
              <a:rPr lang="th-TH" sz="34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ประเด็น</a:t>
            </a:r>
            <a:r>
              <a:rPr lang="th-TH" sz="3400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ยุทธศาสตร์ </a:t>
            </a:r>
            <a:r>
              <a:rPr lang="en-US" sz="34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:</a:t>
            </a:r>
            <a:endParaRPr lang="th-TH" sz="3400" b="1" dirty="0" smtClean="0">
              <a:solidFill>
                <a:srgbClr val="002060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2673350" lvl="5" indent="-182563">
              <a:buFont typeface="Wingdings" panose="05000000000000000000" pitchFamily="2" charset="2"/>
              <a:buChar char="§"/>
              <a:tabLst>
                <a:tab pos="901700" algn="l"/>
              </a:tabLst>
            </a:pPr>
            <a:r>
              <a:rPr lang="th-TH" sz="34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สร้างการเติบโตอย่างยั่งยืนบนสังคมเศรษฐกิจสีเขียว</a:t>
            </a:r>
          </a:p>
          <a:p>
            <a:pPr marL="2673350" lvl="5" indent="-182563">
              <a:buFont typeface="Wingdings" panose="05000000000000000000" pitchFamily="2" charset="2"/>
              <a:buChar char="§"/>
              <a:tabLst>
                <a:tab pos="901700" algn="l"/>
              </a:tabLst>
            </a:pPr>
            <a:r>
              <a:rPr lang="th-TH" sz="3400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สร้างการเติบโตอย่าง</a:t>
            </a:r>
            <a:r>
              <a:rPr lang="th-TH" sz="34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ยั่งยืนบนสังคมเศรษฐกิจภาคทะเล</a:t>
            </a:r>
          </a:p>
          <a:p>
            <a:pPr marL="2673350" lvl="5" indent="-182563">
              <a:buFont typeface="Wingdings" panose="05000000000000000000" pitchFamily="2" charset="2"/>
              <a:buChar char="§"/>
              <a:tabLst>
                <a:tab pos="901700" algn="l"/>
              </a:tabLst>
            </a:pPr>
            <a:r>
              <a:rPr lang="th-TH" sz="3400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สร้างการเติบโตอย่าง</a:t>
            </a:r>
            <a:r>
              <a:rPr lang="th-TH" sz="34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ยั่งยืน บนสังคมเศรษฐกิจที่เป็นมิตรต่อสภาพภูมิอากาศ</a:t>
            </a:r>
          </a:p>
          <a:p>
            <a:pPr marL="2673350" lvl="5" indent="-182563">
              <a:buFont typeface="Wingdings" panose="05000000000000000000" pitchFamily="2" charset="2"/>
              <a:buChar char="§"/>
              <a:tabLst>
                <a:tab pos="901700" algn="l"/>
              </a:tabLst>
            </a:pPr>
            <a:r>
              <a:rPr lang="th-TH" sz="3400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34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พัฒนาพื้นที่เมือง  ชนบท เกษตรกรรมและอุตสาหกรรมเชิงนิเวศ มุ่งเน้นความเป็นเมืองที่เติบโต</a:t>
            </a:r>
          </a:p>
          <a:p>
            <a:pPr marL="2673350" lvl="5" indent="-182563">
              <a:buFont typeface="Wingdings" panose="05000000000000000000" pitchFamily="2" charset="2"/>
              <a:buChar char="§"/>
              <a:tabLst>
                <a:tab pos="901700" algn="l"/>
              </a:tabLst>
            </a:pPr>
            <a:r>
              <a:rPr lang="th-TH" sz="3400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34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พัฒนาความมั่นคงทางน้ำ พลังงาน และเกษตร ที่เป็นมิตรต่อสิ่งแวดล้อม</a:t>
            </a:r>
          </a:p>
          <a:p>
            <a:pPr marL="2673350" lvl="5" indent="-182563">
              <a:buFont typeface="Wingdings" panose="05000000000000000000" pitchFamily="2" charset="2"/>
              <a:buChar char="§"/>
              <a:tabLst>
                <a:tab pos="901700" algn="l"/>
              </a:tabLst>
            </a:pPr>
            <a:r>
              <a:rPr lang="th-TH" sz="3400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34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ยกระดับกระบวนทัศน์ด้านทรัพยากรธรรมชาติบนหลักของ</a:t>
            </a:r>
            <a:r>
              <a:rPr lang="th-TH" sz="3400" b="1" dirty="0" err="1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ธรรมาภิ</a:t>
            </a:r>
            <a:r>
              <a:rPr lang="th-TH" sz="34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บาล เพื่อกำหนดอนาคตประเทศ</a:t>
            </a:r>
          </a:p>
          <a:p>
            <a:pPr marL="901700" lvl="1" indent="0">
              <a:buNone/>
            </a:pPr>
            <a:endParaRPr lang="th-TH" sz="2100" dirty="0">
              <a:solidFill>
                <a:srgbClr val="002060"/>
              </a:solidFill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1640" y1="40785" x2="28571" y2="19312"/>
                        <a14:foregroundMark x1="7099" y1="40388" x2="31349" y2="9744"/>
                        <a14:foregroundMark x1="16226" y1="42593" x2="35758" y2="16931"/>
                        <a14:foregroundMark x1="30379" y1="10362" x2="71340" y2="12125"/>
                        <a14:foregroundMark x1="44489" y1="8377" x2="51852" y2="8377"/>
                        <a14:foregroundMark x1="35538" y1="19312" x2="73369" y2="14109"/>
                        <a14:foregroundMark x1="72972" y1="20282" x2="85273" y2="42196"/>
                        <a14:foregroundMark x1="73942" y1="15344" x2="92063" y2="38801"/>
                        <a14:foregroundMark x1="33333" y1="38801" x2="40520" y2="32628"/>
                        <a14:foregroundMark x1="40300" y1="36596" x2="49471" y2="56922"/>
                        <a14:foregroundMark x1="30556" y1="51720" x2="39506" y2="56305"/>
                        <a14:foregroundMark x1="30379" y1="36817" x2="34347" y2="36817"/>
                        <a14:foregroundMark x1="29982" y1="36993" x2="33157" y2="39594"/>
                        <a14:foregroundMark x1="29365" y1="36023" x2="31570" y2="36420"/>
                        <a14:foregroundMark x1="39506" y1="34436" x2="43915" y2="30071"/>
                        <a14:foregroundMark x1="43122" y1="30864" x2="46076" y2="44974"/>
                        <a14:foregroundMark x1="33554" y1="41402" x2="37919" y2="39594"/>
                        <a14:foregroundMark x1="35141" y1="41799" x2="37743" y2="44180"/>
                        <a14:foregroundMark x1="37125" y1="45988" x2="37522" y2="43563"/>
                        <a14:foregroundMark x1="32363" y1="41005" x2="35141" y2="40608"/>
                        <a14:foregroundMark x1="38713" y1="54541" x2="40123" y2="44974"/>
                        <a14:foregroundMark x1="33157" y1="64683" x2="39727" y2="66049"/>
                        <a14:foregroundMark x1="40123" y1="67857" x2="40520" y2="61111"/>
                        <a14:foregroundMark x1="45503" y1="41578" x2="48280" y2="38404"/>
                        <a14:foregroundMark x1="45899" y1="47575" x2="62213" y2="47575"/>
                        <a14:foregroundMark x1="48280" y1="51940" x2="62610" y2="50926"/>
                        <a14:foregroundMark x1="53836" y1="56702" x2="65608" y2="50750"/>
                        <a14:foregroundMark x1="58245" y1="59083" x2="66799" y2="51323"/>
                        <a14:foregroundMark x1="49868" y1="63272" x2="55644" y2="64859"/>
                        <a14:foregroundMark x1="63007" y1="55732" x2="69974" y2="59303"/>
                        <a14:foregroundMark x1="70370" y1="56922" x2="71561" y2="53924"/>
                        <a14:foregroundMark x1="71340" y1="53351" x2="71958" y2="52337"/>
                        <a14:foregroundMark x1="62787" y1="64286" x2="68166" y2="59700"/>
                        <a14:foregroundMark x1="62610" y1="64859" x2="67769" y2="65079"/>
                        <a14:foregroundMark x1="66799" y1="65256" x2="67196" y2="67063"/>
                        <a14:foregroundMark x1="61023" y1="66049" x2="61199" y2="65653"/>
                        <a14:foregroundMark x1="22002" y1="51323" x2="27557" y2="41578"/>
                        <a14:foregroundMark x1="10670" y1="32231" x2="26367" y2="12522"/>
                        <a14:foregroundMark x1="30379" y1="19885" x2="34744" y2="15917"/>
                        <a14:foregroundMark x1="54630" y1="6966" x2="65785" y2="12125"/>
                        <a14:foregroundMark x1="79321" y1="37831" x2="90653" y2="42593"/>
                        <a14:foregroundMark x1="23413" y1="40212" x2="26367" y2="33818"/>
                        <a14:foregroundMark x1="22619" y1="47575" x2="24383" y2="38007"/>
                        <a14:foregroundMark x1="21208" y1="49162" x2="23589" y2="63668"/>
                        <a14:foregroundMark x1="25397" y1="63095" x2="38713" y2="76411"/>
                        <a14:foregroundMark x1="38316" y1="75617" x2="59612" y2="76808"/>
                        <a14:foregroundMark x1="60229" y1="77998" x2="75926" y2="61684"/>
                        <a14:foregroundMark x1="75750" y1="61684" x2="75926" y2="36596"/>
                        <a14:foregroundMark x1="78704" y1="55908" x2="76146" y2="41182"/>
                        <a14:foregroundMark x1="25970" y1="35229" x2="41711" y2="22310"/>
                        <a14:foregroundMark x1="41711" y1="22707" x2="60229" y2="22884"/>
                        <a14:foregroundMark x1="58422" y1="23677" x2="75132" y2="36199"/>
                        <a14:foregroundMark x1="60802" y1="22884" x2="68959" y2="27646"/>
                        <a14:foregroundMark x1="69356" y1="29056" x2="72134" y2="31658"/>
                        <a14:foregroundMark x1="68959" y1="28660" x2="77116" y2="39815"/>
                        <a14:foregroundMark x1="69180" y1="28836" x2="78131" y2="43959"/>
                        <a14:foregroundMark x1="78924" y1="51940" x2="78527" y2="42593"/>
                        <a14:foregroundMark x1="79718" y1="51720" x2="79718" y2="51720"/>
                        <a14:foregroundMark x1="55644" y1="70238" x2="57011" y2="67857"/>
                        <a14:foregroundMark x1="57231" y1="17108" x2="72354" y2="23280"/>
                        <a14:foregroundMark x1="26764" y1="41799" x2="27557" y2="39594"/>
                        <a14:foregroundMark x1="27998" y1="39815" x2="27998" y2="37831"/>
                        <a14:foregroundMark x1="23192" y1="55732" x2="25573" y2="51543"/>
                        <a14:foregroundMark x1="25573" y1="52337" x2="27778" y2="49162"/>
                        <a14:foregroundMark x1="27160" y1="62698" x2="29586" y2="57892"/>
                        <a14:foregroundMark x1="34524" y1="70635" x2="39330" y2="75044"/>
                        <a14:foregroundMark x1="43298" y1="76631" x2="40123" y2="69444"/>
                        <a14:foregroundMark x1="39109" y1="69841" x2="37125" y2="67460"/>
                        <a14:foregroundMark x1="57848" y1="75220" x2="53836" y2="69444"/>
                        <a14:foregroundMark x1="51455" y1="73236" x2="48677" y2="70459"/>
                        <a14:foregroundMark x1="75353" y1="49162" x2="71561" y2="46958"/>
                        <a14:foregroundMark x1="65785" y1="48942" x2="68386" y2="45194"/>
                        <a14:foregroundMark x1="61420" y1="46384" x2="63007" y2="40608"/>
                        <a14:foregroundMark x1="68959" y1="45767" x2="66402" y2="40608"/>
                        <a14:foregroundMark x1="56041" y1="36817" x2="57231" y2="31041"/>
                        <a14:foregroundMark x1="53263" y1="36596" x2="52646" y2="40388"/>
                        <a14:foregroundMark x1="54056" y1="42769" x2="58818" y2="42989"/>
                        <a14:foregroundMark x1="60802" y1="33025" x2="66005" y2="33025"/>
                        <a14:foregroundMark x1="44885" y1="24295" x2="47487" y2="27249"/>
                        <a14:foregroundMark x1="8466" y1="38801" x2="15653" y2="43563"/>
                        <a14:foregroundMark x1="36552" y1="14506" x2="51058" y2="12743"/>
                        <a14:foregroundMark x1="69180" y1="16711" x2="70547" y2="21693"/>
                        <a14:foregroundMark x1="78307" y1="28439" x2="82099" y2="26279"/>
                        <a14:foregroundMark x1="81305" y1="20106" x2="89286" y2="34612"/>
                        <a14:foregroundMark x1="30952" y1="60714" x2="28792" y2="56129"/>
                        <a14:foregroundMark x1="69974" y1="28439" x2="77513" y2="40212"/>
                        <a14:foregroundMark x1="71958" y1="31261" x2="75132" y2="35009"/>
                        <a14:foregroundMark x1="78704" y1="45194" x2="79321" y2="51543"/>
                        <a14:foregroundMark x1="20414" y1="33642" x2="24780" y2="26058"/>
                        <a14:foregroundMark x1="34127" y1="39991" x2="35758" y2="39418"/>
                        <a14:backgroundMark x1="30379" y1="54718" x2="30952" y2="56922"/>
                        <a14:backgroundMark x1="54453" y1="73810" x2="54630" y2="72840"/>
                        <a14:backgroundMark x1="63007" y1="22487" x2="72972" y2="29453"/>
                        <a14:backgroundMark x1="73545" y1="30467" x2="79101" y2="40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629" y="131932"/>
            <a:ext cx="1646834" cy="164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7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976" y="-1"/>
            <a:ext cx="4634498" cy="6858001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107976" cy="6858001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71" y="0"/>
            <a:ext cx="3798625" cy="6858000"/>
          </a:xfrm>
          <a:prstGeom prst="rect">
            <a:avLst/>
          </a:prstGeom>
        </p:spPr>
      </p:pic>
      <p:sp>
        <p:nvSpPr>
          <p:cNvPr id="2" name="สี่เหลี่ยมผืนผ้ามุมมน 1"/>
          <p:cNvSpPr/>
          <p:nvPr/>
        </p:nvSpPr>
        <p:spPr>
          <a:xfrm>
            <a:off x="1154593" y="2019875"/>
            <a:ext cx="9886446" cy="446281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ตัวแทนเนื้อหา 2"/>
          <p:cNvSpPr>
            <a:spLocks noGrp="1"/>
          </p:cNvSpPr>
          <p:nvPr>
            <p:ph idx="1"/>
          </p:nvPr>
        </p:nvSpPr>
        <p:spPr>
          <a:xfrm>
            <a:off x="1255590" y="2268846"/>
            <a:ext cx="10058400" cy="402336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๖</a:t>
            </a:r>
            <a:r>
              <a:rPr lang="th-TH" sz="32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. ยุทธศาสตร์ด้านการปรับสมดุล และพัฒนาระบบการบริหารจัดการภาครัฐ</a:t>
            </a:r>
          </a:p>
          <a:p>
            <a:pPr marL="201168" lvl="1" indent="0">
              <a:buNone/>
            </a:pPr>
            <a:r>
              <a:rPr lang="th-TH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                   </a:t>
            </a:r>
            <a:r>
              <a:rPr lang="th-TH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ประเด็น</a:t>
            </a:r>
            <a:r>
              <a:rPr lang="th-TH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ยุทธศาสตร์ </a:t>
            </a:r>
            <a:r>
              <a:rPr lang="en-US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:</a:t>
            </a:r>
            <a:endParaRPr lang="th-TH" b="1" dirty="0" smtClean="0">
              <a:solidFill>
                <a:srgbClr val="002060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2673350" lvl="5" indent="-182563">
              <a:buFont typeface="Wingdings" panose="05000000000000000000" pitchFamily="2" charset="2"/>
              <a:buChar char="§"/>
              <a:tabLst>
                <a:tab pos="901700" algn="l"/>
              </a:tabLst>
            </a:pPr>
            <a:r>
              <a:rPr lang="th-TH" sz="26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ยึดประชาชนเป็นศูนย์กลาง ตอบสนองความต้องการ ให้บริการอย่างโปร่งใส</a:t>
            </a:r>
          </a:p>
          <a:p>
            <a:pPr marL="2673350" lvl="5" indent="-182563">
              <a:buFont typeface="Wingdings" panose="05000000000000000000" pitchFamily="2" charset="2"/>
              <a:buChar char="§"/>
              <a:tabLst>
                <a:tab pos="901700" algn="l"/>
              </a:tabLst>
            </a:pPr>
            <a:r>
              <a:rPr lang="th-TH" sz="2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ใช้ยุทธศาสตร์ชาติเป็นกลไกขับเคลื่อนการพัฒนาประเทศ</a:t>
            </a:r>
          </a:p>
          <a:p>
            <a:pPr marL="2673350" lvl="5" indent="-182563">
              <a:buFont typeface="Wingdings" panose="05000000000000000000" pitchFamily="2" charset="2"/>
              <a:buChar char="§"/>
              <a:tabLst>
                <a:tab pos="901700" algn="l"/>
              </a:tabLst>
            </a:pPr>
            <a:r>
              <a:rPr lang="th-TH" sz="2800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ส่งเสริมการกระจายอำนาจให้องค์กรปกครองส่วนท้องถิ่นมีอิสระมากขึ้น</a:t>
            </a:r>
          </a:p>
          <a:p>
            <a:pPr marL="2673350" lvl="5" indent="-182563">
              <a:buFont typeface="Wingdings" panose="05000000000000000000" pitchFamily="2" charset="2"/>
              <a:buChar char="§"/>
              <a:tabLst>
                <a:tab pos="901700" algn="l"/>
              </a:tabLst>
            </a:pPr>
            <a:r>
              <a:rPr lang="th-TH" sz="2800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ภาครัฐมีความ</a:t>
            </a:r>
            <a:r>
              <a:rPr lang="th-TH" sz="2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ทันสมัย</a:t>
            </a:r>
          </a:p>
          <a:p>
            <a:pPr marL="2673350" lvl="5" indent="-182563">
              <a:buFont typeface="Wingdings" panose="05000000000000000000" pitchFamily="2" charset="2"/>
              <a:buChar char="§"/>
              <a:tabLst>
                <a:tab pos="901700" algn="l"/>
              </a:tabLst>
            </a:pPr>
            <a:r>
              <a:rPr lang="th-TH" sz="2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บุคลากร</a:t>
            </a:r>
            <a:r>
              <a:rPr lang="th-TH" sz="2800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มีความสามารถสูง และเป็นมืออาชีพ</a:t>
            </a:r>
          </a:p>
          <a:p>
            <a:pPr marL="2947987" lvl="5" indent="-457200">
              <a:buFont typeface="Wingdings" pitchFamily="2" charset="2"/>
              <a:buChar char="§"/>
              <a:tabLst>
                <a:tab pos="901700" algn="l"/>
              </a:tabLst>
            </a:pPr>
            <a:r>
              <a:rPr lang="th-TH" sz="2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ภาครัฐ</a:t>
            </a:r>
            <a:r>
              <a:rPr lang="th-TH" sz="2800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ทุกภาคส่วนร่วมต่อต้านการทุจริต</a:t>
            </a:r>
          </a:p>
          <a:p>
            <a:pPr marL="2947987" lvl="5" indent="-457200">
              <a:buFont typeface="Wingdings" pitchFamily="2" charset="2"/>
              <a:buChar char="§"/>
              <a:tabLst>
                <a:tab pos="901700" algn="l"/>
              </a:tabLst>
            </a:pPr>
            <a:r>
              <a:rPr lang="th-TH" sz="2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มี</a:t>
            </a:r>
            <a:r>
              <a:rPr lang="th-TH" sz="2800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กฎหมายเท่าที่จำเป็น และบังคับใช้อย่าง</a:t>
            </a:r>
            <a:r>
              <a:rPr lang="th-TH" sz="2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มีประสิทธิภาพ</a:t>
            </a:r>
            <a:endParaRPr lang="th-TH" sz="2800" b="1" dirty="0">
              <a:solidFill>
                <a:srgbClr val="002060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2947987" lvl="5" indent="-457200">
              <a:buFont typeface="Wingdings" pitchFamily="2" charset="2"/>
              <a:buChar char="§"/>
              <a:tabLst>
                <a:tab pos="901700" algn="l"/>
              </a:tabLst>
            </a:pPr>
            <a:r>
              <a:rPr lang="th-TH" sz="2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ส่งเสริมระบบยุติธรรม เคารพสิทธิมนุษยชน ประชาชนมีความเท่าเทียม</a:t>
            </a:r>
            <a:endParaRPr lang="th-TH" sz="2800" b="1" dirty="0" smtClean="0">
              <a:solidFill>
                <a:srgbClr val="002060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719137" lvl="1" indent="0">
              <a:buNone/>
              <a:tabLst>
                <a:tab pos="901700" algn="l"/>
              </a:tabLst>
            </a:pPr>
            <a:endParaRPr lang="th-TH" sz="1600" dirty="0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1640" y1="40785" x2="28571" y2="19312"/>
                        <a14:foregroundMark x1="7099" y1="40388" x2="31349" y2="9744"/>
                        <a14:foregroundMark x1="16226" y1="42593" x2="35758" y2="16931"/>
                        <a14:foregroundMark x1="30379" y1="10362" x2="71340" y2="12125"/>
                        <a14:foregroundMark x1="44489" y1="8377" x2="51852" y2="8377"/>
                        <a14:foregroundMark x1="35538" y1="19312" x2="73369" y2="14109"/>
                        <a14:foregroundMark x1="72972" y1="20282" x2="85273" y2="42196"/>
                        <a14:foregroundMark x1="73942" y1="15344" x2="92063" y2="38801"/>
                        <a14:foregroundMark x1="33333" y1="38801" x2="40520" y2="32628"/>
                        <a14:foregroundMark x1="40300" y1="36596" x2="49471" y2="56922"/>
                        <a14:foregroundMark x1="30556" y1="51720" x2="39506" y2="56305"/>
                        <a14:foregroundMark x1="30379" y1="36817" x2="34347" y2="36817"/>
                        <a14:foregroundMark x1="29982" y1="36993" x2="33157" y2="39594"/>
                        <a14:foregroundMark x1="29365" y1="36023" x2="31570" y2="36420"/>
                        <a14:foregroundMark x1="39506" y1="34436" x2="43915" y2="30071"/>
                        <a14:foregroundMark x1="43122" y1="30864" x2="46076" y2="44974"/>
                        <a14:foregroundMark x1="33554" y1="41402" x2="37919" y2="39594"/>
                        <a14:foregroundMark x1="35141" y1="41799" x2="37743" y2="44180"/>
                        <a14:foregroundMark x1="37125" y1="45988" x2="37522" y2="43563"/>
                        <a14:foregroundMark x1="32363" y1="41005" x2="35141" y2="40608"/>
                        <a14:foregroundMark x1="38713" y1="54541" x2="40123" y2="44974"/>
                        <a14:foregroundMark x1="33157" y1="64683" x2="39727" y2="66049"/>
                        <a14:foregroundMark x1="40123" y1="67857" x2="40520" y2="61111"/>
                        <a14:foregroundMark x1="45503" y1="41578" x2="48280" y2="38404"/>
                        <a14:foregroundMark x1="45899" y1="47575" x2="62213" y2="47575"/>
                        <a14:foregroundMark x1="48280" y1="51940" x2="62610" y2="50926"/>
                        <a14:foregroundMark x1="53836" y1="56702" x2="65608" y2="50750"/>
                        <a14:foregroundMark x1="58245" y1="59083" x2="66799" y2="51323"/>
                        <a14:foregroundMark x1="49868" y1="63272" x2="55644" y2="64859"/>
                        <a14:foregroundMark x1="63007" y1="55732" x2="69974" y2="59303"/>
                        <a14:foregroundMark x1="70370" y1="56922" x2="71561" y2="53924"/>
                        <a14:foregroundMark x1="71340" y1="53351" x2="71958" y2="52337"/>
                        <a14:foregroundMark x1="62787" y1="64286" x2="68166" y2="59700"/>
                        <a14:foregroundMark x1="62610" y1="64859" x2="67769" y2="65079"/>
                        <a14:foregroundMark x1="66799" y1="65256" x2="67196" y2="67063"/>
                        <a14:foregroundMark x1="61023" y1="66049" x2="61199" y2="65653"/>
                        <a14:foregroundMark x1="22002" y1="51323" x2="27557" y2="41578"/>
                        <a14:foregroundMark x1="10670" y1="32231" x2="26367" y2="12522"/>
                        <a14:foregroundMark x1="30379" y1="19885" x2="34744" y2="15917"/>
                        <a14:foregroundMark x1="54630" y1="6966" x2="65785" y2="12125"/>
                        <a14:foregroundMark x1="79321" y1="37831" x2="90653" y2="42593"/>
                        <a14:foregroundMark x1="23413" y1="40212" x2="26367" y2="33818"/>
                        <a14:foregroundMark x1="22619" y1="47575" x2="24383" y2="38007"/>
                        <a14:foregroundMark x1="21208" y1="49162" x2="23589" y2="63668"/>
                        <a14:foregroundMark x1="25397" y1="63095" x2="38713" y2="76411"/>
                        <a14:foregroundMark x1="38316" y1="75617" x2="59612" y2="76808"/>
                        <a14:foregroundMark x1="60229" y1="77998" x2="75926" y2="61684"/>
                        <a14:foregroundMark x1="75750" y1="61684" x2="75926" y2="36596"/>
                        <a14:foregroundMark x1="78704" y1="55908" x2="76146" y2="41182"/>
                        <a14:foregroundMark x1="25970" y1="35229" x2="41711" y2="22310"/>
                        <a14:foregroundMark x1="41711" y1="22707" x2="60229" y2="22884"/>
                        <a14:foregroundMark x1="58422" y1="23677" x2="75132" y2="36199"/>
                        <a14:foregroundMark x1="60802" y1="22884" x2="68959" y2="27646"/>
                        <a14:foregroundMark x1="69356" y1="29056" x2="72134" y2="31658"/>
                        <a14:foregroundMark x1="68959" y1="28660" x2="77116" y2="39815"/>
                        <a14:foregroundMark x1="69180" y1="28836" x2="78131" y2="43959"/>
                        <a14:foregroundMark x1="78924" y1="51940" x2="78527" y2="42593"/>
                        <a14:foregroundMark x1="79718" y1="51720" x2="79718" y2="51720"/>
                        <a14:foregroundMark x1="55644" y1="70238" x2="57011" y2="67857"/>
                        <a14:foregroundMark x1="57231" y1="17108" x2="72354" y2="23280"/>
                        <a14:foregroundMark x1="26764" y1="41799" x2="27557" y2="39594"/>
                        <a14:foregroundMark x1="27998" y1="39815" x2="27998" y2="37831"/>
                        <a14:foregroundMark x1="23192" y1="55732" x2="25573" y2="51543"/>
                        <a14:foregroundMark x1="25573" y1="52337" x2="27778" y2="49162"/>
                        <a14:foregroundMark x1="27160" y1="62698" x2="29586" y2="57892"/>
                        <a14:foregroundMark x1="34524" y1="70635" x2="39330" y2="75044"/>
                        <a14:foregroundMark x1="43298" y1="76631" x2="40123" y2="69444"/>
                        <a14:foregroundMark x1="39109" y1="69841" x2="37125" y2="67460"/>
                        <a14:foregroundMark x1="57848" y1="75220" x2="53836" y2="69444"/>
                        <a14:foregroundMark x1="51455" y1="73236" x2="48677" y2="70459"/>
                        <a14:foregroundMark x1="75353" y1="49162" x2="71561" y2="46958"/>
                        <a14:foregroundMark x1="65785" y1="48942" x2="68386" y2="45194"/>
                        <a14:foregroundMark x1="61420" y1="46384" x2="63007" y2="40608"/>
                        <a14:foregroundMark x1="68959" y1="45767" x2="66402" y2="40608"/>
                        <a14:foregroundMark x1="56041" y1="36817" x2="57231" y2="31041"/>
                        <a14:foregroundMark x1="53263" y1="36596" x2="52646" y2="40388"/>
                        <a14:foregroundMark x1="54056" y1="42769" x2="58818" y2="42989"/>
                        <a14:foregroundMark x1="60802" y1="33025" x2="66005" y2="33025"/>
                        <a14:foregroundMark x1="44885" y1="24295" x2="47487" y2="27249"/>
                        <a14:foregroundMark x1="8466" y1="38801" x2="15653" y2="43563"/>
                        <a14:foregroundMark x1="36552" y1="14506" x2="51058" y2="12743"/>
                        <a14:foregroundMark x1="69180" y1="16711" x2="70547" y2="21693"/>
                        <a14:foregroundMark x1="78307" y1="28439" x2="82099" y2="26279"/>
                        <a14:foregroundMark x1="81305" y1="20106" x2="89286" y2="34612"/>
                        <a14:foregroundMark x1="30952" y1="60714" x2="28792" y2="56129"/>
                        <a14:foregroundMark x1="69974" y1="28439" x2="77513" y2="40212"/>
                        <a14:foregroundMark x1="71958" y1="31261" x2="75132" y2="35009"/>
                        <a14:foregroundMark x1="78704" y1="45194" x2="79321" y2="51543"/>
                        <a14:foregroundMark x1="20414" y1="33642" x2="24780" y2="26058"/>
                        <a14:foregroundMark x1="34127" y1="39991" x2="35758" y2="39418"/>
                        <a14:backgroundMark x1="30379" y1="54718" x2="30952" y2="56922"/>
                        <a14:backgroundMark x1="54453" y1="73810" x2="54630" y2="72840"/>
                        <a14:backgroundMark x1="63007" y1="22487" x2="72972" y2="29453"/>
                        <a14:backgroundMark x1="73545" y1="30467" x2="79101" y2="40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573" y="50044"/>
            <a:ext cx="1646834" cy="164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1640" y1="40785" x2="28571" y2="19312"/>
                        <a14:foregroundMark x1="7099" y1="40388" x2="31349" y2="9744"/>
                        <a14:foregroundMark x1="16226" y1="42593" x2="35758" y2="16931"/>
                        <a14:foregroundMark x1="30379" y1="10362" x2="71340" y2="12125"/>
                        <a14:foregroundMark x1="44489" y1="8377" x2="51852" y2="8377"/>
                        <a14:foregroundMark x1="35538" y1="19312" x2="73369" y2="14109"/>
                        <a14:foregroundMark x1="72972" y1="20282" x2="85273" y2="42196"/>
                        <a14:foregroundMark x1="73942" y1="15344" x2="92063" y2="38801"/>
                        <a14:foregroundMark x1="33333" y1="38801" x2="40520" y2="32628"/>
                        <a14:foregroundMark x1="40300" y1="36596" x2="49471" y2="56922"/>
                        <a14:foregroundMark x1="30556" y1="51720" x2="39506" y2="56305"/>
                        <a14:foregroundMark x1="30379" y1="36817" x2="34347" y2="36817"/>
                        <a14:foregroundMark x1="29982" y1="36993" x2="33157" y2="39594"/>
                        <a14:foregroundMark x1="29365" y1="36023" x2="31570" y2="36420"/>
                        <a14:foregroundMark x1="39506" y1="34436" x2="43915" y2="30071"/>
                        <a14:foregroundMark x1="43122" y1="30864" x2="46076" y2="44974"/>
                        <a14:foregroundMark x1="33554" y1="41402" x2="37919" y2="39594"/>
                        <a14:foregroundMark x1="35141" y1="41799" x2="37743" y2="44180"/>
                        <a14:foregroundMark x1="37125" y1="45988" x2="37522" y2="43563"/>
                        <a14:foregroundMark x1="32363" y1="41005" x2="35141" y2="40608"/>
                        <a14:foregroundMark x1="38713" y1="54541" x2="40123" y2="44974"/>
                        <a14:foregroundMark x1="33157" y1="64683" x2="39727" y2="66049"/>
                        <a14:foregroundMark x1="40123" y1="67857" x2="40520" y2="61111"/>
                        <a14:foregroundMark x1="45503" y1="41578" x2="48280" y2="38404"/>
                        <a14:foregroundMark x1="45899" y1="47575" x2="62213" y2="47575"/>
                        <a14:foregroundMark x1="48280" y1="51940" x2="62610" y2="50926"/>
                        <a14:foregroundMark x1="53836" y1="56702" x2="65608" y2="50750"/>
                        <a14:foregroundMark x1="58245" y1="59083" x2="66799" y2="51323"/>
                        <a14:foregroundMark x1="49868" y1="63272" x2="55644" y2="64859"/>
                        <a14:foregroundMark x1="63007" y1="55732" x2="69974" y2="59303"/>
                        <a14:foregroundMark x1="70370" y1="56922" x2="71561" y2="53924"/>
                        <a14:foregroundMark x1="71340" y1="53351" x2="71958" y2="52337"/>
                        <a14:foregroundMark x1="62787" y1="64286" x2="68166" y2="59700"/>
                        <a14:foregroundMark x1="62610" y1="64859" x2="67769" y2="65079"/>
                        <a14:foregroundMark x1="66799" y1="65256" x2="67196" y2="67063"/>
                        <a14:foregroundMark x1="61023" y1="66049" x2="61199" y2="65653"/>
                        <a14:foregroundMark x1="22002" y1="51323" x2="27557" y2="41578"/>
                        <a14:foregroundMark x1="10670" y1="32231" x2="26367" y2="12522"/>
                        <a14:foregroundMark x1="30379" y1="19885" x2="34744" y2="15917"/>
                        <a14:foregroundMark x1="54630" y1="6966" x2="65785" y2="12125"/>
                        <a14:foregroundMark x1="79321" y1="37831" x2="90653" y2="42593"/>
                        <a14:foregroundMark x1="23413" y1="40212" x2="26367" y2="33818"/>
                        <a14:foregroundMark x1="22619" y1="47575" x2="24383" y2="38007"/>
                        <a14:foregroundMark x1="21208" y1="49162" x2="23589" y2="63668"/>
                        <a14:foregroundMark x1="25397" y1="63095" x2="38713" y2="76411"/>
                        <a14:foregroundMark x1="38316" y1="75617" x2="59612" y2="76808"/>
                        <a14:foregroundMark x1="60229" y1="77998" x2="75926" y2="61684"/>
                        <a14:foregroundMark x1="75750" y1="61684" x2="75926" y2="36596"/>
                        <a14:foregroundMark x1="78704" y1="55908" x2="76146" y2="41182"/>
                        <a14:foregroundMark x1="25970" y1="35229" x2="41711" y2="22310"/>
                        <a14:foregroundMark x1="41711" y1="22707" x2="60229" y2="22884"/>
                        <a14:foregroundMark x1="58422" y1="23677" x2="75132" y2="36199"/>
                        <a14:foregroundMark x1="60802" y1="22884" x2="68959" y2="27646"/>
                        <a14:foregroundMark x1="69356" y1="29056" x2="72134" y2="31658"/>
                        <a14:foregroundMark x1="68959" y1="28660" x2="77116" y2="39815"/>
                        <a14:foregroundMark x1="69180" y1="28836" x2="78131" y2="43959"/>
                        <a14:foregroundMark x1="78924" y1="51940" x2="78527" y2="42593"/>
                        <a14:foregroundMark x1="79718" y1="51720" x2="79718" y2="51720"/>
                        <a14:foregroundMark x1="55644" y1="70238" x2="57011" y2="67857"/>
                        <a14:foregroundMark x1="57231" y1="17108" x2="72354" y2="23280"/>
                        <a14:foregroundMark x1="26764" y1="41799" x2="27557" y2="39594"/>
                        <a14:foregroundMark x1="27998" y1="39815" x2="27998" y2="37831"/>
                        <a14:foregroundMark x1="23192" y1="55732" x2="25573" y2="51543"/>
                        <a14:foregroundMark x1="25573" y1="52337" x2="27778" y2="49162"/>
                        <a14:foregroundMark x1="27160" y1="62698" x2="29586" y2="57892"/>
                        <a14:foregroundMark x1="34524" y1="70635" x2="39330" y2="75044"/>
                        <a14:foregroundMark x1="43298" y1="76631" x2="40123" y2="69444"/>
                        <a14:foregroundMark x1="39109" y1="69841" x2="37125" y2="67460"/>
                        <a14:foregroundMark x1="57848" y1="75220" x2="53836" y2="69444"/>
                        <a14:foregroundMark x1="51455" y1="73236" x2="48677" y2="70459"/>
                        <a14:foregroundMark x1="75353" y1="49162" x2="71561" y2="46958"/>
                        <a14:foregroundMark x1="65785" y1="48942" x2="68386" y2="45194"/>
                        <a14:foregroundMark x1="61420" y1="46384" x2="63007" y2="40608"/>
                        <a14:foregroundMark x1="68959" y1="45767" x2="66402" y2="40608"/>
                        <a14:foregroundMark x1="56041" y1="36817" x2="57231" y2="31041"/>
                        <a14:foregroundMark x1="53263" y1="36596" x2="52646" y2="40388"/>
                        <a14:foregroundMark x1="54056" y1="42769" x2="58818" y2="42989"/>
                        <a14:foregroundMark x1="60802" y1="33025" x2="66005" y2="33025"/>
                        <a14:foregroundMark x1="44885" y1="24295" x2="47487" y2="27249"/>
                        <a14:foregroundMark x1="8466" y1="38801" x2="15653" y2="43563"/>
                        <a14:foregroundMark x1="36552" y1="14506" x2="51058" y2="12743"/>
                        <a14:foregroundMark x1="69180" y1="16711" x2="70547" y2="21693"/>
                        <a14:foregroundMark x1="78307" y1="28439" x2="82099" y2="26279"/>
                        <a14:foregroundMark x1="81305" y1="20106" x2="89286" y2="34612"/>
                        <a14:foregroundMark x1="30952" y1="60714" x2="28792" y2="56129"/>
                        <a14:foregroundMark x1="69974" y1="28439" x2="77513" y2="40212"/>
                        <a14:foregroundMark x1="71958" y1="31261" x2="75132" y2="35009"/>
                        <a14:foregroundMark x1="78704" y1="45194" x2="79321" y2="51543"/>
                        <a14:foregroundMark x1="20414" y1="33642" x2="24780" y2="26058"/>
                        <a14:foregroundMark x1="34127" y1="39991" x2="35758" y2="39418"/>
                        <a14:backgroundMark x1="30379" y1="54718" x2="30952" y2="56922"/>
                        <a14:backgroundMark x1="54453" y1="73810" x2="54630" y2="72840"/>
                        <a14:backgroundMark x1="63007" y1="22487" x2="72972" y2="29453"/>
                        <a14:backgroundMark x1="73545" y1="30467" x2="79101" y2="40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419" y="336646"/>
            <a:ext cx="1646834" cy="1646834"/>
          </a:xfrm>
          <a:prstGeom prst="rect">
            <a:avLst/>
          </a:prstGeom>
        </p:spPr>
      </p:pic>
      <p:pic>
        <p:nvPicPr>
          <p:cNvPr id="1026" name="Picture 2" descr="à¸à¸¥à¸à¸²à¸£à¸à¹à¸à¸«à¸²à¸£à¸¹à¸à¸ à¸²à¸à¸ªà¸³à¸«à¸£à¸±à¸ à¸¢à¸¸à¸à¸à¸¨à¸²à¸ªà¸à¸£à¹à¸à¸²à¸à¸´ 20 à¸à¸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สี่เหลี่ยมผืนผ้า 9"/>
          <p:cNvSpPr/>
          <p:nvPr/>
        </p:nvSpPr>
        <p:spPr>
          <a:xfrm>
            <a:off x="1007661" y="1678781"/>
            <a:ext cx="9733127" cy="44012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/>
            <a:r>
              <a:rPr lang="th-TH" sz="2800" dirty="0" smtClean="0">
                <a:latin typeface="TH SarabunIT๙" pitchFamily="34" charset="-34"/>
                <a:cs typeface="TH SarabunIT๙" pitchFamily="34" charset="-34"/>
              </a:rPr>
              <a:t>           </a:t>
            </a:r>
            <a:r>
              <a:rPr lang="th-TH" sz="2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การกำหนดให้</a:t>
            </a:r>
            <a:r>
              <a:rPr lang="th-TH" sz="2800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มี “ยุทธศาสตร์ชาติ” เพื่อเป็นยุทธศาสตร์ในการพัฒนาประเทศในระยะยาว พร้อมกับการปฏิรูปและการพัฒนาระบบและกลไกการบริหารราชการแผ่นดินในการขับเคลื่อนยุทธศาสตร์ ให้</a:t>
            </a:r>
            <a:r>
              <a:rPr lang="th-TH" sz="2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สามารถนำไปสู่</a:t>
            </a:r>
            <a:r>
              <a:rPr lang="th-TH" sz="2800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การปฏิบัติอย่างจริงจังจะช่วยยกระดับคุณภาพของประเทศ</a:t>
            </a:r>
            <a:r>
              <a:rPr lang="th-TH" sz="2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ไทย</a:t>
            </a:r>
            <a:br>
              <a:rPr lang="th-TH" sz="2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ใน</a:t>
            </a:r>
            <a:r>
              <a:rPr lang="th-TH" sz="2800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ทุกภาคส่วน</a:t>
            </a:r>
            <a:r>
              <a:rPr lang="th-TH" sz="2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และนำพา </a:t>
            </a:r>
            <a:r>
              <a:rPr lang="th-TH" sz="2800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ประเทศไทยให้หลุดพ้นหรือบรรเทาความรุนแรงของสภาพปัญหาที่เกิดขึ้นในปัจจุบัน ทั้งปัญหาความมั่นคง ปัญหาทางเศรษฐกิจ ปัญหาความ</a:t>
            </a:r>
            <a:r>
              <a:rPr lang="th-TH" sz="2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เหลื่อมล้ำ </a:t>
            </a:r>
            <a:r>
              <a:rPr lang="th-TH" sz="2800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ปัญหาการทุจริตคอร์รัปชั่น และปัญหาความขัดแย้ง ในสังคม รวมถึงสามารถรับมือ กับภัยคุกคามและบริหารจัดการ </a:t>
            </a:r>
            <a:r>
              <a:rPr lang="th-TH" sz="2800" b="1" spc="-60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กับ</a:t>
            </a:r>
            <a:r>
              <a:rPr lang="th-TH" sz="2800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ความเสี่ยงที่จะเกิดขึ้นในอนาคต และสามารถเปลี่ยนผ่านประเทศไทย ไปพร้อมๆ กับการเปลี่ยนแปลงภูมิทัศน์ใหม่ของโลกได้ ซึ่ง</a:t>
            </a:r>
            <a:r>
              <a:rPr lang="th-TH" sz="2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จะทำให้ </a:t>
            </a:r>
            <a:r>
              <a:rPr lang="th-TH" sz="2800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ประเทศไทย ยังคงรักษา</a:t>
            </a:r>
            <a:r>
              <a:rPr lang="th-TH" sz="2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บทบาทสำคัญ </a:t>
            </a:r>
            <a:r>
              <a:rPr lang="th-TH" sz="2800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ในเวทีโลก สามารถ</a:t>
            </a:r>
            <a:r>
              <a:rPr lang="th-TH" sz="2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ดำรง</a:t>
            </a:r>
            <a:r>
              <a:rPr lang="th-TH" sz="2800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รักษาความเป็นชาติ ที่มีความมั่นคง ทางเศรษฐกิจ สังคม และวัฒนธรรม และคนไทยในประเทศมีความอยู่ดีมีสุข อย่างถ้วนหน้ากัน</a:t>
            </a: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1640" y1="40785" x2="28571" y2="19312"/>
                        <a14:foregroundMark x1="7099" y1="40388" x2="31349" y2="9744"/>
                        <a14:foregroundMark x1="16226" y1="42593" x2="35758" y2="16931"/>
                        <a14:foregroundMark x1="30379" y1="10362" x2="71340" y2="12125"/>
                        <a14:foregroundMark x1="44489" y1="8377" x2="51852" y2="8377"/>
                        <a14:foregroundMark x1="35538" y1="19312" x2="73369" y2="14109"/>
                        <a14:foregroundMark x1="72972" y1="20282" x2="85273" y2="42196"/>
                        <a14:foregroundMark x1="73942" y1="15344" x2="92063" y2="38801"/>
                        <a14:foregroundMark x1="33333" y1="38801" x2="40520" y2="32628"/>
                        <a14:foregroundMark x1="40300" y1="36596" x2="49471" y2="56922"/>
                        <a14:foregroundMark x1="30556" y1="51720" x2="39506" y2="56305"/>
                        <a14:foregroundMark x1="30379" y1="36817" x2="34347" y2="36817"/>
                        <a14:foregroundMark x1="29982" y1="36993" x2="33157" y2="39594"/>
                        <a14:foregroundMark x1="29365" y1="36023" x2="31570" y2="36420"/>
                        <a14:foregroundMark x1="39506" y1="34436" x2="43915" y2="30071"/>
                        <a14:foregroundMark x1="43122" y1="30864" x2="46076" y2="44974"/>
                        <a14:foregroundMark x1="33554" y1="41402" x2="37919" y2="39594"/>
                        <a14:foregroundMark x1="35141" y1="41799" x2="37743" y2="44180"/>
                        <a14:foregroundMark x1="37125" y1="45988" x2="37522" y2="43563"/>
                        <a14:foregroundMark x1="32363" y1="41005" x2="35141" y2="40608"/>
                        <a14:foregroundMark x1="38713" y1="54541" x2="40123" y2="44974"/>
                        <a14:foregroundMark x1="33157" y1="64683" x2="39727" y2="66049"/>
                        <a14:foregroundMark x1="40123" y1="67857" x2="40520" y2="61111"/>
                        <a14:foregroundMark x1="45503" y1="41578" x2="48280" y2="38404"/>
                        <a14:foregroundMark x1="45899" y1="47575" x2="62213" y2="47575"/>
                        <a14:foregroundMark x1="48280" y1="51940" x2="62610" y2="50926"/>
                        <a14:foregroundMark x1="53836" y1="56702" x2="65608" y2="50750"/>
                        <a14:foregroundMark x1="58245" y1="59083" x2="66799" y2="51323"/>
                        <a14:foregroundMark x1="49868" y1="63272" x2="55644" y2="64859"/>
                        <a14:foregroundMark x1="63007" y1="55732" x2="69974" y2="59303"/>
                        <a14:foregroundMark x1="70370" y1="56922" x2="71561" y2="53924"/>
                        <a14:foregroundMark x1="71340" y1="53351" x2="71958" y2="52337"/>
                        <a14:foregroundMark x1="62787" y1="64286" x2="68166" y2="59700"/>
                        <a14:foregroundMark x1="62610" y1="64859" x2="67769" y2="65079"/>
                        <a14:foregroundMark x1="66799" y1="65256" x2="67196" y2="67063"/>
                        <a14:foregroundMark x1="61023" y1="66049" x2="61199" y2="65653"/>
                        <a14:foregroundMark x1="22002" y1="51323" x2="27557" y2="41578"/>
                        <a14:foregroundMark x1="10670" y1="32231" x2="26367" y2="12522"/>
                        <a14:foregroundMark x1="30379" y1="19885" x2="34744" y2="15917"/>
                        <a14:foregroundMark x1="54630" y1="6966" x2="65785" y2="12125"/>
                        <a14:foregroundMark x1="79321" y1="37831" x2="90653" y2="42593"/>
                        <a14:foregroundMark x1="23413" y1="40212" x2="26367" y2="33818"/>
                        <a14:foregroundMark x1="22619" y1="47575" x2="24383" y2="38007"/>
                        <a14:foregroundMark x1="21208" y1="49162" x2="23589" y2="63668"/>
                        <a14:foregroundMark x1="25397" y1="63095" x2="38713" y2="76411"/>
                        <a14:foregroundMark x1="38316" y1="75617" x2="59612" y2="76808"/>
                        <a14:foregroundMark x1="60229" y1="77998" x2="75926" y2="61684"/>
                        <a14:foregroundMark x1="75750" y1="61684" x2="75926" y2="36596"/>
                        <a14:foregroundMark x1="78704" y1="55908" x2="76146" y2="41182"/>
                        <a14:foregroundMark x1="25970" y1="35229" x2="41711" y2="22310"/>
                        <a14:foregroundMark x1="41711" y1="22707" x2="60229" y2="22884"/>
                        <a14:foregroundMark x1="58422" y1="23677" x2="75132" y2="36199"/>
                        <a14:foregroundMark x1="60802" y1="22884" x2="68959" y2="27646"/>
                        <a14:foregroundMark x1="69356" y1="29056" x2="72134" y2="31658"/>
                        <a14:foregroundMark x1="68959" y1="28660" x2="77116" y2="39815"/>
                        <a14:foregroundMark x1="69180" y1="28836" x2="78131" y2="43959"/>
                        <a14:foregroundMark x1="78924" y1="51940" x2="78527" y2="42593"/>
                        <a14:foregroundMark x1="79718" y1="51720" x2="79718" y2="51720"/>
                        <a14:foregroundMark x1="55644" y1="70238" x2="57011" y2="67857"/>
                        <a14:foregroundMark x1="57231" y1="17108" x2="72354" y2="23280"/>
                        <a14:foregroundMark x1="26764" y1="41799" x2="27557" y2="39594"/>
                        <a14:foregroundMark x1="27998" y1="39815" x2="27998" y2="37831"/>
                        <a14:foregroundMark x1="23192" y1="55732" x2="25573" y2="51543"/>
                        <a14:foregroundMark x1="25573" y1="52337" x2="27778" y2="49162"/>
                        <a14:foregroundMark x1="27160" y1="62698" x2="29586" y2="57892"/>
                        <a14:foregroundMark x1="34524" y1="70635" x2="39330" y2="75044"/>
                        <a14:foregroundMark x1="43298" y1="76631" x2="40123" y2="69444"/>
                        <a14:foregroundMark x1="39109" y1="69841" x2="37125" y2="67460"/>
                        <a14:foregroundMark x1="57848" y1="75220" x2="53836" y2="69444"/>
                        <a14:foregroundMark x1="51455" y1="73236" x2="48677" y2="70459"/>
                        <a14:foregroundMark x1="75353" y1="49162" x2="71561" y2="46958"/>
                        <a14:foregroundMark x1="65785" y1="48942" x2="68386" y2="45194"/>
                        <a14:foregroundMark x1="61420" y1="46384" x2="63007" y2="40608"/>
                        <a14:foregroundMark x1="68959" y1="45767" x2="66402" y2="40608"/>
                        <a14:foregroundMark x1="56041" y1="36817" x2="57231" y2="31041"/>
                        <a14:foregroundMark x1="53263" y1="36596" x2="52646" y2="40388"/>
                        <a14:foregroundMark x1="54056" y1="42769" x2="58818" y2="42989"/>
                        <a14:foregroundMark x1="60802" y1="33025" x2="66005" y2="33025"/>
                        <a14:foregroundMark x1="44885" y1="24295" x2="47487" y2="27249"/>
                        <a14:foregroundMark x1="8466" y1="38801" x2="15653" y2="43563"/>
                        <a14:foregroundMark x1="36552" y1="14506" x2="51058" y2="12743"/>
                        <a14:foregroundMark x1="69180" y1="16711" x2="70547" y2="21693"/>
                        <a14:foregroundMark x1="78307" y1="28439" x2="82099" y2="26279"/>
                        <a14:foregroundMark x1="81305" y1="20106" x2="89286" y2="34612"/>
                        <a14:foregroundMark x1="30952" y1="60714" x2="28792" y2="56129"/>
                        <a14:foregroundMark x1="69974" y1="28439" x2="77513" y2="40212"/>
                        <a14:foregroundMark x1="71958" y1="31261" x2="75132" y2="35009"/>
                        <a14:foregroundMark x1="78704" y1="45194" x2="79321" y2="51543"/>
                        <a14:foregroundMark x1="20414" y1="33642" x2="24780" y2="26058"/>
                        <a14:foregroundMark x1="34127" y1="39991" x2="35758" y2="39418"/>
                        <a14:backgroundMark x1="30379" y1="54718" x2="30952" y2="56922"/>
                        <a14:backgroundMark x1="54453" y1="73810" x2="54630" y2="72840"/>
                        <a14:backgroundMark x1="63007" y1="22487" x2="72972" y2="29453"/>
                        <a14:backgroundMark x1="73545" y1="30467" x2="79101" y2="40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573" y="50044"/>
            <a:ext cx="1646834" cy="1646834"/>
          </a:xfrm>
          <a:prstGeom prst="rect">
            <a:avLst/>
          </a:prstGeom>
        </p:spPr>
      </p:pic>
      <p:sp>
        <p:nvSpPr>
          <p:cNvPr id="9" name="ม้วนกระดาษแนวนอน 8"/>
          <p:cNvSpPr/>
          <p:nvPr/>
        </p:nvSpPr>
        <p:spPr>
          <a:xfrm>
            <a:off x="627798" y="532738"/>
            <a:ext cx="1583140" cy="858857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thaiDist"/>
            <a:r>
              <a:rPr lang="th-TH" sz="36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บทสรุป</a:t>
            </a:r>
          </a:p>
        </p:txBody>
      </p:sp>
    </p:spTree>
    <p:extLst>
      <p:ext uri="{BB962C8B-B14F-4D97-AF65-F5344CB8AC3E}">
        <p14:creationId xmlns:p14="http://schemas.microsoft.com/office/powerpoint/2010/main" val="59629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67" y1="14641" x2="32000" y2="16575"/>
                        <a14:foregroundMark x1="72333" y1="82873" x2="98000" y2="95028"/>
                        <a14:foregroundMark x1="81333" y1="93923" x2="92333" y2="99724"/>
                        <a14:foregroundMark x1="22667" y1="76796" x2="17000" y2="96685"/>
                        <a14:foregroundMark x1="16667" y1="75138" x2="11000" y2="95304"/>
                        <a14:foregroundMark x1="4667" y1="89227" x2="2667" y2="95304"/>
                        <a14:foregroundMark x1="11667" y1="69337" x2="2000" y2="90884"/>
                        <a14:foregroundMark x1="1333" y1="9945" x2="38000" y2="10773"/>
                        <a14:foregroundMark x1="59333" y1="10221" x2="77333" y2="9669"/>
                        <a14:foregroundMark x1="75667" y1="1934" x2="72667" y2="9669"/>
                        <a14:backgroundMark x1="1000" y1="29006" x2="25333" y2="27072"/>
                        <a14:backgroundMark x1="98000" y1="2762" x2="95000" y2="31492"/>
                        <a14:backgroundMark x1="87000" y1="64365" x2="98333" y2="60773"/>
                        <a14:backgroundMark x1="13000" y1="56077" x2="1667" y2="75967"/>
                        <a14:backgroundMark x1="1667" y1="85912" x2="667" y2="88122"/>
                        <a14:backgroundMark x1="1333" y1="90055" x2="333" y2="88674"/>
                        <a14:backgroundMark x1="52000" y1="27072" x2="69667" y2="33702"/>
                        <a14:backgroundMark x1="71333" y1="8840" x2="73000" y2="5525"/>
                        <a14:backgroundMark x1="73667" y1="8564" x2="73333" y2="4144"/>
                        <a14:backgroundMark x1="30333" y1="24586" x2="28000" y2="25414"/>
                        <a14:backgroundMark x1="31333" y1="41160" x2="42333" y2="34254"/>
                      </a14:backgroundRemoval>
                    </a14:imgEffect>
                    <a14:imgEffect>
                      <a14:sharpenSoften amount="-85000"/>
                    </a14:imgEffect>
                    <a14:imgEffect>
                      <a14:brightnessContrast bright="25000" contrast="-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19" y="1011282"/>
            <a:ext cx="6578507" cy="4666184"/>
          </a:xfrm>
          <a:prstGeom prst="rect">
            <a:avLst/>
          </a:prstGeom>
        </p:spPr>
      </p:pic>
      <p:sp>
        <p:nvSpPr>
          <p:cNvPr id="17" name="คำบรรยายภาพแบบสี่เหลี่ยมมุมมน 16"/>
          <p:cNvSpPr/>
          <p:nvPr/>
        </p:nvSpPr>
        <p:spPr>
          <a:xfrm>
            <a:off x="1078171" y="532259"/>
            <a:ext cx="2197289" cy="873457"/>
          </a:xfrm>
          <a:prstGeom prst="wedgeRoundRect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97280" y="259711"/>
            <a:ext cx="10058400" cy="1450757"/>
          </a:xfrm>
        </p:spPr>
        <p:txBody>
          <a:bodyPr>
            <a:normAutofit/>
          </a:bodyPr>
          <a:lstStyle/>
          <a:p>
            <a:pPr algn="l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ความมั่นคง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สี่เหลี่ยมผืนผ้ามุมมน 14"/>
          <p:cNvSpPr/>
          <p:nvPr/>
        </p:nvSpPr>
        <p:spPr>
          <a:xfrm>
            <a:off x="1828798" y="2156346"/>
            <a:ext cx="8502555" cy="70968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72" r="100000">
                        <a14:backgroundMark x1="42612" y1="9769" x2="41409" y2="25707"/>
                        <a14:backgroundMark x1="57388" y1="55013" x2="61684" y2="73008"/>
                      </a14:backgroundRemoval>
                    </a14:imgEffect>
                    <a14:imgEffect>
                      <a14:brightnessContrast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1050" y="3152775"/>
            <a:ext cx="5490949" cy="3705225"/>
          </a:xfrm>
          <a:prstGeom prst="rect">
            <a:avLst/>
          </a:prstGeom>
          <a:effectLst>
            <a:reflection blurRad="1003300" stA="45000" endPos="65000" dist="50800" dir="5400000" sy="-100000" algn="bl" rotWithShape="0"/>
          </a:effectLst>
        </p:spPr>
      </p:pic>
      <p:sp>
        <p:nvSpPr>
          <p:cNvPr id="16" name="สี่เหลี่ยมผืนผ้ามุมมน 15"/>
          <p:cNvSpPr/>
          <p:nvPr/>
        </p:nvSpPr>
        <p:spPr>
          <a:xfrm>
            <a:off x="1828800" y="3521806"/>
            <a:ext cx="8502555" cy="70968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994197" y="2228079"/>
            <a:ext cx="8264563" cy="4023360"/>
          </a:xfrm>
        </p:spPr>
        <p:txBody>
          <a:bodyPr>
            <a:normAutofit/>
          </a:bodyPr>
          <a:lstStyle/>
          <a:p>
            <a:pPr marL="228600" lvl="8" algn="thaiDist">
              <a:buFont typeface="Wingdings" panose="05000000000000000000" pitchFamily="2" charset="2"/>
              <a:buChar char="§"/>
            </a:pPr>
            <a:r>
              <a:rPr lang="th-TH" sz="2800" b="1" dirty="0" smtClean="0">
                <a:solidFill>
                  <a:srgbClr val="23444B"/>
                </a:solidFill>
                <a:latin typeface="TH SarabunPSK" pitchFamily="34" charset="-34"/>
                <a:cs typeface="TH SarabunPSK" pitchFamily="34" charset="-34"/>
              </a:rPr>
              <a:t>ความมั่นคงปลอดภัยจากการเปลี่ยนแปลงทั้งภายในและภายนอกประเทศ</a:t>
            </a:r>
          </a:p>
          <a:p>
            <a:pPr algn="thaiDist">
              <a:buFont typeface="Wingdings" panose="05000000000000000000" pitchFamily="2" charset="2"/>
              <a:buChar char="§"/>
            </a:pPr>
            <a:endParaRPr lang="th-TH" sz="2400" b="1" dirty="0" smtClean="0">
              <a:solidFill>
                <a:srgbClr val="23444B"/>
              </a:solidFill>
              <a:latin typeface="TH SarabunPSK" pitchFamily="34" charset="-34"/>
              <a:cs typeface="TH SarabunPSK" pitchFamily="34" charset="-34"/>
            </a:endParaRPr>
          </a:p>
          <a:p>
            <a:pPr algn="thaiDist">
              <a:buFont typeface="Wingdings" panose="05000000000000000000" pitchFamily="2" charset="2"/>
              <a:buChar char="§"/>
            </a:pPr>
            <a:endParaRPr lang="th-TH" sz="2400" b="1" dirty="0" smtClean="0">
              <a:solidFill>
                <a:srgbClr val="23444B"/>
              </a:solidFill>
              <a:latin typeface="TH SarabunPSK" pitchFamily="34" charset="-34"/>
              <a:cs typeface="TH SarabunPSK" pitchFamily="34" charset="-34"/>
            </a:endParaRPr>
          </a:p>
          <a:p>
            <a:pPr algn="thaiDist">
              <a:buFont typeface="Wingdings" panose="05000000000000000000" pitchFamily="2" charset="2"/>
              <a:buChar char="§"/>
            </a:pPr>
            <a:r>
              <a:rPr lang="th-TH" sz="2800" b="1" dirty="0" smtClean="0">
                <a:solidFill>
                  <a:srgbClr val="23444B"/>
                </a:solidFill>
                <a:latin typeface="TH SarabunPSK" pitchFamily="34" charset="-34"/>
                <a:cs typeface="TH SarabunPSK" pitchFamily="34" charset="-34"/>
              </a:rPr>
              <a:t> ความมั่นคงในมิติเศรษฐกิจ  สังคม  สิ่งแวดล้อม  และการเมือง</a:t>
            </a:r>
            <a:endParaRPr lang="th-TH" sz="2800" b="1" dirty="0">
              <a:solidFill>
                <a:srgbClr val="23444B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1640" y1="40785" x2="28571" y2="19312"/>
                        <a14:foregroundMark x1="7099" y1="40388" x2="31349" y2="9744"/>
                        <a14:foregroundMark x1="16226" y1="42593" x2="35758" y2="16931"/>
                        <a14:foregroundMark x1="30379" y1="10362" x2="71340" y2="12125"/>
                        <a14:foregroundMark x1="44489" y1="8377" x2="51852" y2="8377"/>
                        <a14:foregroundMark x1="35538" y1="19312" x2="73369" y2="14109"/>
                        <a14:foregroundMark x1="72972" y1="20282" x2="85273" y2="42196"/>
                        <a14:foregroundMark x1="73942" y1="15344" x2="92063" y2="38801"/>
                        <a14:foregroundMark x1="33333" y1="38801" x2="40520" y2="32628"/>
                        <a14:foregroundMark x1="40300" y1="36596" x2="49471" y2="56922"/>
                        <a14:foregroundMark x1="30556" y1="51720" x2="39506" y2="56305"/>
                        <a14:foregroundMark x1="30379" y1="36817" x2="34347" y2="36817"/>
                        <a14:foregroundMark x1="29982" y1="36993" x2="33157" y2="39594"/>
                        <a14:foregroundMark x1="29365" y1="36023" x2="31570" y2="36420"/>
                        <a14:foregroundMark x1="39506" y1="34436" x2="43915" y2="30071"/>
                        <a14:foregroundMark x1="43122" y1="30864" x2="46076" y2="44974"/>
                        <a14:foregroundMark x1="33554" y1="41402" x2="37919" y2="39594"/>
                        <a14:foregroundMark x1="35141" y1="41799" x2="37743" y2="44180"/>
                        <a14:foregroundMark x1="37125" y1="45988" x2="37522" y2="43563"/>
                        <a14:foregroundMark x1="32363" y1="41005" x2="35141" y2="40608"/>
                        <a14:foregroundMark x1="38713" y1="54541" x2="40123" y2="44974"/>
                        <a14:foregroundMark x1="33157" y1="64683" x2="39727" y2="66049"/>
                        <a14:foregroundMark x1="40123" y1="67857" x2="40520" y2="61111"/>
                        <a14:foregroundMark x1="45503" y1="41578" x2="48280" y2="38404"/>
                        <a14:foregroundMark x1="45899" y1="47575" x2="62213" y2="47575"/>
                        <a14:foregroundMark x1="48280" y1="51940" x2="62610" y2="50926"/>
                        <a14:foregroundMark x1="53836" y1="56702" x2="65608" y2="50750"/>
                        <a14:foregroundMark x1="58245" y1="59083" x2="66799" y2="51323"/>
                        <a14:foregroundMark x1="49868" y1="63272" x2="55644" y2="64859"/>
                        <a14:foregroundMark x1="63007" y1="55732" x2="69974" y2="59303"/>
                        <a14:foregroundMark x1="70370" y1="56922" x2="71561" y2="53924"/>
                        <a14:foregroundMark x1="71340" y1="53351" x2="71958" y2="52337"/>
                        <a14:foregroundMark x1="62787" y1="64286" x2="68166" y2="59700"/>
                        <a14:foregroundMark x1="62610" y1="64859" x2="67769" y2="65079"/>
                        <a14:foregroundMark x1="66799" y1="65256" x2="67196" y2="67063"/>
                        <a14:foregroundMark x1="61023" y1="66049" x2="61199" y2="65653"/>
                        <a14:foregroundMark x1="22002" y1="51323" x2="27557" y2="41578"/>
                        <a14:foregroundMark x1="10670" y1="32231" x2="26367" y2="12522"/>
                        <a14:foregroundMark x1="30379" y1="19885" x2="34744" y2="15917"/>
                        <a14:foregroundMark x1="54630" y1="6966" x2="65785" y2="12125"/>
                        <a14:foregroundMark x1="79321" y1="37831" x2="90653" y2="42593"/>
                        <a14:foregroundMark x1="23413" y1="40212" x2="26367" y2="33818"/>
                        <a14:foregroundMark x1="22619" y1="47575" x2="24383" y2="38007"/>
                        <a14:foregroundMark x1="21208" y1="49162" x2="23589" y2="63668"/>
                        <a14:foregroundMark x1="25397" y1="63095" x2="38713" y2="76411"/>
                        <a14:foregroundMark x1="38316" y1="75617" x2="59612" y2="76808"/>
                        <a14:foregroundMark x1="60229" y1="77998" x2="75926" y2="61684"/>
                        <a14:foregroundMark x1="75750" y1="61684" x2="75926" y2="36596"/>
                        <a14:foregroundMark x1="78704" y1="55908" x2="76146" y2="41182"/>
                        <a14:foregroundMark x1="25970" y1="35229" x2="41711" y2="22310"/>
                        <a14:foregroundMark x1="41711" y1="22707" x2="60229" y2="22884"/>
                        <a14:foregroundMark x1="58422" y1="23677" x2="75132" y2="36199"/>
                        <a14:foregroundMark x1="60802" y1="22884" x2="68959" y2="27646"/>
                        <a14:foregroundMark x1="69356" y1="29056" x2="72134" y2="31658"/>
                        <a14:foregroundMark x1="68959" y1="28660" x2="77116" y2="39815"/>
                        <a14:foregroundMark x1="69180" y1="28836" x2="78131" y2="43959"/>
                        <a14:foregroundMark x1="78924" y1="51940" x2="78527" y2="42593"/>
                        <a14:foregroundMark x1="79718" y1="51720" x2="79718" y2="51720"/>
                        <a14:foregroundMark x1="55644" y1="70238" x2="57011" y2="67857"/>
                        <a14:foregroundMark x1="57231" y1="17108" x2="72354" y2="23280"/>
                        <a14:foregroundMark x1="26764" y1="41799" x2="27557" y2="39594"/>
                        <a14:foregroundMark x1="27998" y1="39815" x2="27998" y2="37831"/>
                        <a14:foregroundMark x1="23192" y1="55732" x2="25573" y2="51543"/>
                        <a14:foregroundMark x1="25573" y1="52337" x2="27778" y2="49162"/>
                        <a14:foregroundMark x1="27160" y1="62698" x2="29586" y2="57892"/>
                        <a14:foregroundMark x1="34524" y1="70635" x2="39330" y2="75044"/>
                        <a14:foregroundMark x1="43298" y1="76631" x2="40123" y2="69444"/>
                        <a14:foregroundMark x1="39109" y1="69841" x2="37125" y2="67460"/>
                        <a14:foregroundMark x1="57848" y1="75220" x2="53836" y2="69444"/>
                        <a14:foregroundMark x1="51455" y1="73236" x2="48677" y2="70459"/>
                        <a14:foregroundMark x1="75353" y1="49162" x2="71561" y2="46958"/>
                        <a14:foregroundMark x1="65785" y1="48942" x2="68386" y2="45194"/>
                        <a14:foregroundMark x1="61420" y1="46384" x2="63007" y2="40608"/>
                        <a14:foregroundMark x1="68959" y1="45767" x2="66402" y2="40608"/>
                        <a14:foregroundMark x1="56041" y1="36817" x2="57231" y2="31041"/>
                        <a14:foregroundMark x1="53263" y1="36596" x2="52646" y2="40388"/>
                        <a14:foregroundMark x1="54056" y1="42769" x2="58818" y2="42989"/>
                        <a14:foregroundMark x1="60802" y1="33025" x2="66005" y2="33025"/>
                        <a14:foregroundMark x1="44885" y1="24295" x2="47487" y2="27249"/>
                        <a14:foregroundMark x1="8466" y1="38801" x2="15653" y2="43563"/>
                        <a14:foregroundMark x1="36552" y1="14506" x2="51058" y2="12743"/>
                        <a14:foregroundMark x1="69180" y1="16711" x2="70547" y2="21693"/>
                        <a14:foregroundMark x1="78307" y1="28439" x2="82099" y2="26279"/>
                        <a14:foregroundMark x1="81305" y1="20106" x2="89286" y2="34612"/>
                        <a14:foregroundMark x1="30952" y1="60714" x2="28792" y2="56129"/>
                        <a14:foregroundMark x1="69974" y1="28439" x2="77513" y2="40212"/>
                        <a14:foregroundMark x1="71958" y1="31261" x2="75132" y2="35009"/>
                        <a14:foregroundMark x1="78704" y1="45194" x2="79321" y2="51543"/>
                        <a14:foregroundMark x1="20414" y1="33642" x2="24780" y2="26058"/>
                        <a14:foregroundMark x1="34127" y1="39991" x2="35758" y2="39418"/>
                        <a14:backgroundMark x1="30379" y1="54718" x2="30952" y2="56922"/>
                        <a14:backgroundMark x1="54453" y1="73810" x2="54630" y2="72840"/>
                        <a14:backgroundMark x1="63007" y1="22487" x2="72972" y2="29453"/>
                        <a14:backgroundMark x1="73545" y1="30467" x2="79101" y2="40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165" y="-31844"/>
            <a:ext cx="1646834" cy="164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7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50"/>
                    </a14:imgEffect>
                    <a14:imgEffect>
                      <a14:brightnessContrast bright="29000" contrast="-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7" y="-31844"/>
            <a:ext cx="12175512" cy="6857999"/>
          </a:xfrm>
          <a:prstGeom prst="rect">
            <a:avLst/>
          </a:prstGeom>
          <a:effectLst>
            <a:outerShdw blurRad="584200" dist="50800" dir="5400000" sx="30000" sy="30000" algn="ctr" rotWithShape="0">
              <a:srgbClr val="000000">
                <a:alpha val="54000"/>
              </a:srgbClr>
            </a:outerShdw>
          </a:effectLst>
        </p:spPr>
      </p:pic>
      <p:sp>
        <p:nvSpPr>
          <p:cNvPr id="6" name="คำบรรยายภาพแบบสี่เหลี่ยมมุมมน 5"/>
          <p:cNvSpPr/>
          <p:nvPr/>
        </p:nvSpPr>
        <p:spPr>
          <a:xfrm>
            <a:off x="532262" y="887113"/>
            <a:ext cx="2238232" cy="818866"/>
          </a:xfrm>
          <a:prstGeom prst="wedgeRoundRect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18613" y="723338"/>
            <a:ext cx="11204813" cy="1117387"/>
          </a:xfrm>
        </p:spPr>
        <p:txBody>
          <a:bodyPr>
            <a:normAutofit/>
          </a:bodyPr>
          <a:lstStyle/>
          <a:p>
            <a:pPr algn="l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ความมั่งคั่ง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1081870" y="2292832"/>
            <a:ext cx="10286712" cy="73696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1105466" y="3264100"/>
            <a:ext cx="10263115" cy="73469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1119114" y="4267213"/>
            <a:ext cx="10249467" cy="78245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132761" y="2342352"/>
            <a:ext cx="10440539" cy="2470772"/>
          </a:xfrm>
        </p:spPr>
        <p:txBody>
          <a:bodyPr>
            <a:noAutofit/>
          </a:bodyPr>
          <a:lstStyle/>
          <a:p>
            <a:pPr algn="thaiDist">
              <a:buFont typeface="Wingdings" panose="05000000000000000000" pitchFamily="2" charset="2"/>
              <a:buChar char="§"/>
            </a:pP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 ต้องมีการขยายตัวของเศรษฐกิจอย่างต่อเนื่อง เพื่อยกระดับเป็นประเทศที่มีรายได้สูง</a:t>
            </a:r>
          </a:p>
          <a:p>
            <a:pPr algn="thaiDist">
              <a:buFont typeface="Wingdings" panose="05000000000000000000" pitchFamily="2" charset="2"/>
              <a:buChar char="§"/>
            </a:pPr>
            <a:endParaRPr lang="th-TH" sz="28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Font typeface="Wingdings" panose="05000000000000000000" pitchFamily="2" charset="2"/>
              <a:buChar char="§"/>
            </a:pP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 เศรษฐกิจของประเทศต้องมีความสามารถในการแข่งขันที่สูงขึ้น  ทั้งจากภายในและภายนอกประเทศ</a:t>
            </a:r>
          </a:p>
          <a:p>
            <a:pPr algn="thaiDist">
              <a:buFont typeface="Wingdings" panose="05000000000000000000" pitchFamily="2" charset="2"/>
              <a:buChar char="§"/>
            </a:pPr>
            <a:endParaRPr lang="th-TH" sz="28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Font typeface="Wingdings" panose="05000000000000000000" pitchFamily="2" charset="2"/>
              <a:buChar char="§"/>
            </a:pP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 สร้างฐานเศรษฐกิจและสังคมในอนาคต</a:t>
            </a:r>
            <a:endParaRPr lang="th-TH" sz="2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1640" y1="40785" x2="28571" y2="19312"/>
                        <a14:foregroundMark x1="7099" y1="40388" x2="31349" y2="9744"/>
                        <a14:foregroundMark x1="16226" y1="42593" x2="35758" y2="16931"/>
                        <a14:foregroundMark x1="30379" y1="10362" x2="71340" y2="12125"/>
                        <a14:foregroundMark x1="44489" y1="8377" x2="51852" y2="8377"/>
                        <a14:foregroundMark x1="35538" y1="19312" x2="73369" y2="14109"/>
                        <a14:foregroundMark x1="72972" y1="20282" x2="85273" y2="42196"/>
                        <a14:foregroundMark x1="73942" y1="15344" x2="92063" y2="38801"/>
                        <a14:foregroundMark x1="33333" y1="38801" x2="40520" y2="32628"/>
                        <a14:foregroundMark x1="40300" y1="36596" x2="49471" y2="56922"/>
                        <a14:foregroundMark x1="30556" y1="51720" x2="39506" y2="56305"/>
                        <a14:foregroundMark x1="30379" y1="36817" x2="34347" y2="36817"/>
                        <a14:foregroundMark x1="29982" y1="36993" x2="33157" y2="39594"/>
                        <a14:foregroundMark x1="29365" y1="36023" x2="31570" y2="36420"/>
                        <a14:foregroundMark x1="39506" y1="34436" x2="43915" y2="30071"/>
                        <a14:foregroundMark x1="43122" y1="30864" x2="46076" y2="44974"/>
                        <a14:foregroundMark x1="33554" y1="41402" x2="37919" y2="39594"/>
                        <a14:foregroundMark x1="35141" y1="41799" x2="37743" y2="44180"/>
                        <a14:foregroundMark x1="37125" y1="45988" x2="37522" y2="43563"/>
                        <a14:foregroundMark x1="32363" y1="41005" x2="35141" y2="40608"/>
                        <a14:foregroundMark x1="38713" y1="54541" x2="40123" y2="44974"/>
                        <a14:foregroundMark x1="33157" y1="64683" x2="39727" y2="66049"/>
                        <a14:foregroundMark x1="40123" y1="67857" x2="40520" y2="61111"/>
                        <a14:foregroundMark x1="45503" y1="41578" x2="48280" y2="38404"/>
                        <a14:foregroundMark x1="45899" y1="47575" x2="62213" y2="47575"/>
                        <a14:foregroundMark x1="48280" y1="51940" x2="62610" y2="50926"/>
                        <a14:foregroundMark x1="53836" y1="56702" x2="65608" y2="50750"/>
                        <a14:foregroundMark x1="58245" y1="59083" x2="66799" y2="51323"/>
                        <a14:foregroundMark x1="49868" y1="63272" x2="55644" y2="64859"/>
                        <a14:foregroundMark x1="63007" y1="55732" x2="69974" y2="59303"/>
                        <a14:foregroundMark x1="70370" y1="56922" x2="71561" y2="53924"/>
                        <a14:foregroundMark x1="71340" y1="53351" x2="71958" y2="52337"/>
                        <a14:foregroundMark x1="62787" y1="64286" x2="68166" y2="59700"/>
                        <a14:foregroundMark x1="62610" y1="64859" x2="67769" y2="65079"/>
                        <a14:foregroundMark x1="66799" y1="65256" x2="67196" y2="67063"/>
                        <a14:foregroundMark x1="61023" y1="66049" x2="61199" y2="65653"/>
                        <a14:foregroundMark x1="22002" y1="51323" x2="27557" y2="41578"/>
                        <a14:foregroundMark x1="10670" y1="32231" x2="26367" y2="12522"/>
                        <a14:foregroundMark x1="30379" y1="19885" x2="34744" y2="15917"/>
                        <a14:foregroundMark x1="54630" y1="6966" x2="65785" y2="12125"/>
                        <a14:foregroundMark x1="79321" y1="37831" x2="90653" y2="42593"/>
                        <a14:foregroundMark x1="23413" y1="40212" x2="26367" y2="33818"/>
                        <a14:foregroundMark x1="22619" y1="47575" x2="24383" y2="38007"/>
                        <a14:foregroundMark x1="21208" y1="49162" x2="23589" y2="63668"/>
                        <a14:foregroundMark x1="25397" y1="63095" x2="38713" y2="76411"/>
                        <a14:foregroundMark x1="38316" y1="75617" x2="59612" y2="76808"/>
                        <a14:foregroundMark x1="60229" y1="77998" x2="75926" y2="61684"/>
                        <a14:foregroundMark x1="75750" y1="61684" x2="75926" y2="36596"/>
                        <a14:foregroundMark x1="78704" y1="55908" x2="76146" y2="41182"/>
                        <a14:foregroundMark x1="25970" y1="35229" x2="41711" y2="22310"/>
                        <a14:foregroundMark x1="41711" y1="22707" x2="60229" y2="22884"/>
                        <a14:foregroundMark x1="58422" y1="23677" x2="75132" y2="36199"/>
                        <a14:foregroundMark x1="60802" y1="22884" x2="68959" y2="27646"/>
                        <a14:foregroundMark x1="69356" y1="29056" x2="72134" y2="31658"/>
                        <a14:foregroundMark x1="68959" y1="28660" x2="77116" y2="39815"/>
                        <a14:foregroundMark x1="69180" y1="28836" x2="78131" y2="43959"/>
                        <a14:foregroundMark x1="78924" y1="51940" x2="78527" y2="42593"/>
                        <a14:foregroundMark x1="79718" y1="51720" x2="79718" y2="51720"/>
                        <a14:foregroundMark x1="55644" y1="70238" x2="57011" y2="67857"/>
                        <a14:foregroundMark x1="57231" y1="17108" x2="72354" y2="23280"/>
                        <a14:foregroundMark x1="26764" y1="41799" x2="27557" y2="39594"/>
                        <a14:foregroundMark x1="27998" y1="39815" x2="27998" y2="37831"/>
                        <a14:foregroundMark x1="23192" y1="55732" x2="25573" y2="51543"/>
                        <a14:foregroundMark x1="25573" y1="52337" x2="27778" y2="49162"/>
                        <a14:foregroundMark x1="27160" y1="62698" x2="29586" y2="57892"/>
                        <a14:foregroundMark x1="34524" y1="70635" x2="39330" y2="75044"/>
                        <a14:foregroundMark x1="43298" y1="76631" x2="40123" y2="69444"/>
                        <a14:foregroundMark x1="39109" y1="69841" x2="37125" y2="67460"/>
                        <a14:foregroundMark x1="57848" y1="75220" x2="53836" y2="69444"/>
                        <a14:foregroundMark x1="51455" y1="73236" x2="48677" y2="70459"/>
                        <a14:foregroundMark x1="75353" y1="49162" x2="71561" y2="46958"/>
                        <a14:foregroundMark x1="65785" y1="48942" x2="68386" y2="45194"/>
                        <a14:foregroundMark x1="61420" y1="46384" x2="63007" y2="40608"/>
                        <a14:foregroundMark x1="68959" y1="45767" x2="66402" y2="40608"/>
                        <a14:foregroundMark x1="56041" y1="36817" x2="57231" y2="31041"/>
                        <a14:foregroundMark x1="53263" y1="36596" x2="52646" y2="40388"/>
                        <a14:foregroundMark x1="54056" y1="42769" x2="58818" y2="42989"/>
                        <a14:foregroundMark x1="60802" y1="33025" x2="66005" y2="33025"/>
                        <a14:foregroundMark x1="44885" y1="24295" x2="47487" y2="27249"/>
                        <a14:foregroundMark x1="8466" y1="38801" x2="15653" y2="43563"/>
                        <a14:foregroundMark x1="36552" y1="14506" x2="51058" y2="12743"/>
                        <a14:foregroundMark x1="69180" y1="16711" x2="70547" y2="21693"/>
                        <a14:foregroundMark x1="78307" y1="28439" x2="82099" y2="26279"/>
                        <a14:foregroundMark x1="81305" y1="20106" x2="89286" y2="34612"/>
                        <a14:foregroundMark x1="30952" y1="60714" x2="28792" y2="56129"/>
                        <a14:foregroundMark x1="69974" y1="28439" x2="77513" y2="40212"/>
                        <a14:foregroundMark x1="71958" y1="31261" x2="75132" y2="35009"/>
                        <a14:foregroundMark x1="78704" y1="45194" x2="79321" y2="51543"/>
                        <a14:foregroundMark x1="20414" y1="33642" x2="24780" y2="26058"/>
                        <a14:foregroundMark x1="34127" y1="39991" x2="35758" y2="39418"/>
                        <a14:backgroundMark x1="30379" y1="54718" x2="30952" y2="56922"/>
                        <a14:backgroundMark x1="54453" y1="73810" x2="54630" y2="72840"/>
                        <a14:backgroundMark x1="63007" y1="22487" x2="72972" y2="29453"/>
                        <a14:backgroundMark x1="73545" y1="30467" x2="79101" y2="40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165" y="-31844"/>
            <a:ext cx="1646834" cy="164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790" y1="4329" x2="98434" y2="4329"/>
                      </a14:backgroundRemoval>
                    </a14:imgEffect>
                    <a14:imgEffect>
                      <a14:brightnessContrast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83" y="10665"/>
            <a:ext cx="8215952" cy="7109293"/>
          </a:xfrm>
          <a:prstGeom prst="rect">
            <a:avLst/>
          </a:prstGeom>
        </p:spPr>
      </p:pic>
      <p:sp>
        <p:nvSpPr>
          <p:cNvPr id="8" name="คำบรรยายภาพแบบสี่เหลี่ยมมุมมน 7"/>
          <p:cNvSpPr/>
          <p:nvPr/>
        </p:nvSpPr>
        <p:spPr>
          <a:xfrm>
            <a:off x="614150" y="1050888"/>
            <a:ext cx="2019869" cy="777922"/>
          </a:xfrm>
          <a:prstGeom prst="wedgeRoundRect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3248" y="847854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ความยั่งยืน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1050877" y="2383812"/>
            <a:ext cx="11000095" cy="70058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1050877" y="3408363"/>
            <a:ext cx="11000094" cy="69961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1050877" y="4415060"/>
            <a:ext cx="11000094" cy="70284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091822" y="2445235"/>
            <a:ext cx="12016855" cy="2295960"/>
          </a:xfrm>
        </p:spPr>
        <p:txBody>
          <a:bodyPr>
            <a:noAutofit/>
          </a:bodyPr>
          <a:lstStyle/>
          <a:p>
            <a:pPr algn="thaiDist">
              <a:buFont typeface="Wingdings" panose="05000000000000000000" pitchFamily="2" charset="2"/>
              <a:buChar char="§"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แผนพัฒนาจะต้องสร้างคุณภาพชีวิตที่ดีขึ้นอย่างต่อเนื่องให้ประชาชน</a:t>
            </a:r>
          </a:p>
          <a:p>
            <a:pPr marL="0" indent="0" algn="thaiDist">
              <a:buNone/>
            </a:pPr>
            <a:endParaRPr lang="th-TH" sz="28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Font typeface="Wingdings" panose="05000000000000000000" pitchFamily="2" charset="2"/>
              <a:buChar char="§"/>
            </a:pP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ประชาชนทุกภาคส่วนต้องยึดถือและปฏิบัติตามปรัชญาของเศรษฐกิจพอเพียง</a:t>
            </a:r>
          </a:p>
          <a:p>
            <a:pPr algn="thaiDist">
              <a:buFont typeface="Wingdings" panose="05000000000000000000" pitchFamily="2" charset="2"/>
              <a:buChar char="§"/>
            </a:pPr>
            <a:endParaRPr lang="th-TH" sz="2800" b="1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>
              <a:buFont typeface="Wingdings" panose="05000000000000000000" pitchFamily="2" charset="2"/>
              <a:buChar char="§"/>
            </a:pPr>
            <a:r>
              <a:rPr lang="th-TH" sz="2800" b="1" spc="-80" dirty="0" smtClean="0">
                <a:latin typeface="TH SarabunPSK" pitchFamily="34" charset="-34"/>
                <a:cs typeface="TH SarabunPSK" pitchFamily="34" charset="-34"/>
              </a:rPr>
              <a:t>การเจริญเติบโตทางเศรษฐกิจต้องใช้ทรัพยากรอย่างคุ้มค่า  มีประสิทธิภาพ และเกิดผลประโยชน์แก่ส่วนรวมมากที่สุด</a:t>
            </a:r>
            <a:endParaRPr lang="th-TH" sz="2800" b="1" spc="-8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1640" y1="40785" x2="28571" y2="19312"/>
                        <a14:foregroundMark x1="7099" y1="40388" x2="31349" y2="9744"/>
                        <a14:foregroundMark x1="16226" y1="42593" x2="35758" y2="16931"/>
                        <a14:foregroundMark x1="30379" y1="10362" x2="71340" y2="12125"/>
                        <a14:foregroundMark x1="44489" y1="8377" x2="51852" y2="8377"/>
                        <a14:foregroundMark x1="35538" y1="19312" x2="73369" y2="14109"/>
                        <a14:foregroundMark x1="72972" y1="20282" x2="85273" y2="42196"/>
                        <a14:foregroundMark x1="73942" y1="15344" x2="92063" y2="38801"/>
                        <a14:foregroundMark x1="33333" y1="38801" x2="40520" y2="32628"/>
                        <a14:foregroundMark x1="40300" y1="36596" x2="49471" y2="56922"/>
                        <a14:foregroundMark x1="30556" y1="51720" x2="39506" y2="56305"/>
                        <a14:foregroundMark x1="30379" y1="36817" x2="34347" y2="36817"/>
                        <a14:foregroundMark x1="29982" y1="36993" x2="33157" y2="39594"/>
                        <a14:foregroundMark x1="29365" y1="36023" x2="31570" y2="36420"/>
                        <a14:foregroundMark x1="39506" y1="34436" x2="43915" y2="30071"/>
                        <a14:foregroundMark x1="43122" y1="30864" x2="46076" y2="44974"/>
                        <a14:foregroundMark x1="33554" y1="41402" x2="37919" y2="39594"/>
                        <a14:foregroundMark x1="35141" y1="41799" x2="37743" y2="44180"/>
                        <a14:foregroundMark x1="37125" y1="45988" x2="37522" y2="43563"/>
                        <a14:foregroundMark x1="32363" y1="41005" x2="35141" y2="40608"/>
                        <a14:foregroundMark x1="38713" y1="54541" x2="40123" y2="44974"/>
                        <a14:foregroundMark x1="33157" y1="64683" x2="39727" y2="66049"/>
                        <a14:foregroundMark x1="40123" y1="67857" x2="40520" y2="61111"/>
                        <a14:foregroundMark x1="45503" y1="41578" x2="48280" y2="38404"/>
                        <a14:foregroundMark x1="45899" y1="47575" x2="62213" y2="47575"/>
                        <a14:foregroundMark x1="48280" y1="51940" x2="62610" y2="50926"/>
                        <a14:foregroundMark x1="53836" y1="56702" x2="65608" y2="50750"/>
                        <a14:foregroundMark x1="58245" y1="59083" x2="66799" y2="51323"/>
                        <a14:foregroundMark x1="49868" y1="63272" x2="55644" y2="64859"/>
                        <a14:foregroundMark x1="63007" y1="55732" x2="69974" y2="59303"/>
                        <a14:foregroundMark x1="70370" y1="56922" x2="71561" y2="53924"/>
                        <a14:foregroundMark x1="71340" y1="53351" x2="71958" y2="52337"/>
                        <a14:foregroundMark x1="62787" y1="64286" x2="68166" y2="59700"/>
                        <a14:foregroundMark x1="62610" y1="64859" x2="67769" y2="65079"/>
                        <a14:foregroundMark x1="66799" y1="65256" x2="67196" y2="67063"/>
                        <a14:foregroundMark x1="61023" y1="66049" x2="61199" y2="65653"/>
                        <a14:foregroundMark x1="22002" y1="51323" x2="27557" y2="41578"/>
                        <a14:foregroundMark x1="10670" y1="32231" x2="26367" y2="12522"/>
                        <a14:foregroundMark x1="30379" y1="19885" x2="34744" y2="15917"/>
                        <a14:foregroundMark x1="54630" y1="6966" x2="65785" y2="12125"/>
                        <a14:foregroundMark x1="79321" y1="37831" x2="90653" y2="42593"/>
                        <a14:foregroundMark x1="23413" y1="40212" x2="26367" y2="33818"/>
                        <a14:foregroundMark x1="22619" y1="47575" x2="24383" y2="38007"/>
                        <a14:foregroundMark x1="21208" y1="49162" x2="23589" y2="63668"/>
                        <a14:foregroundMark x1="25397" y1="63095" x2="38713" y2="76411"/>
                        <a14:foregroundMark x1="38316" y1="75617" x2="59612" y2="76808"/>
                        <a14:foregroundMark x1="60229" y1="77998" x2="75926" y2="61684"/>
                        <a14:foregroundMark x1="75750" y1="61684" x2="75926" y2="36596"/>
                        <a14:foregroundMark x1="78704" y1="55908" x2="76146" y2="41182"/>
                        <a14:foregroundMark x1="25970" y1="35229" x2="41711" y2="22310"/>
                        <a14:foregroundMark x1="41711" y1="22707" x2="60229" y2="22884"/>
                        <a14:foregroundMark x1="58422" y1="23677" x2="75132" y2="36199"/>
                        <a14:foregroundMark x1="60802" y1="22884" x2="68959" y2="27646"/>
                        <a14:foregroundMark x1="69356" y1="29056" x2="72134" y2="31658"/>
                        <a14:foregroundMark x1="68959" y1="28660" x2="77116" y2="39815"/>
                        <a14:foregroundMark x1="69180" y1="28836" x2="78131" y2="43959"/>
                        <a14:foregroundMark x1="78924" y1="51940" x2="78527" y2="42593"/>
                        <a14:foregroundMark x1="79718" y1="51720" x2="79718" y2="51720"/>
                        <a14:foregroundMark x1="55644" y1="70238" x2="57011" y2="67857"/>
                        <a14:foregroundMark x1="57231" y1="17108" x2="72354" y2="23280"/>
                        <a14:foregroundMark x1="26764" y1="41799" x2="27557" y2="39594"/>
                        <a14:foregroundMark x1="27998" y1="39815" x2="27998" y2="37831"/>
                        <a14:foregroundMark x1="23192" y1="55732" x2="25573" y2="51543"/>
                        <a14:foregroundMark x1="25573" y1="52337" x2="27778" y2="49162"/>
                        <a14:foregroundMark x1="27160" y1="62698" x2="29586" y2="57892"/>
                        <a14:foregroundMark x1="34524" y1="70635" x2="39330" y2="75044"/>
                        <a14:foregroundMark x1="43298" y1="76631" x2="40123" y2="69444"/>
                        <a14:foregroundMark x1="39109" y1="69841" x2="37125" y2="67460"/>
                        <a14:foregroundMark x1="57848" y1="75220" x2="53836" y2="69444"/>
                        <a14:foregroundMark x1="51455" y1="73236" x2="48677" y2="70459"/>
                        <a14:foregroundMark x1="75353" y1="49162" x2="71561" y2="46958"/>
                        <a14:foregroundMark x1="65785" y1="48942" x2="68386" y2="45194"/>
                        <a14:foregroundMark x1="61420" y1="46384" x2="63007" y2="40608"/>
                        <a14:foregroundMark x1="68959" y1="45767" x2="66402" y2="40608"/>
                        <a14:foregroundMark x1="56041" y1="36817" x2="57231" y2="31041"/>
                        <a14:foregroundMark x1="53263" y1="36596" x2="52646" y2="40388"/>
                        <a14:foregroundMark x1="54056" y1="42769" x2="58818" y2="42989"/>
                        <a14:foregroundMark x1="60802" y1="33025" x2="66005" y2="33025"/>
                        <a14:foregroundMark x1="44885" y1="24295" x2="47487" y2="27249"/>
                        <a14:foregroundMark x1="8466" y1="38801" x2="15653" y2="43563"/>
                        <a14:foregroundMark x1="36552" y1="14506" x2="51058" y2="12743"/>
                        <a14:foregroundMark x1="69180" y1="16711" x2="70547" y2="21693"/>
                        <a14:foregroundMark x1="78307" y1="28439" x2="82099" y2="26279"/>
                        <a14:foregroundMark x1="81305" y1="20106" x2="89286" y2="34612"/>
                        <a14:foregroundMark x1="30952" y1="60714" x2="28792" y2="56129"/>
                        <a14:foregroundMark x1="69974" y1="28439" x2="77513" y2="40212"/>
                        <a14:foregroundMark x1="71958" y1="31261" x2="75132" y2="35009"/>
                        <a14:foregroundMark x1="78704" y1="45194" x2="79321" y2="51543"/>
                        <a14:foregroundMark x1="20414" y1="33642" x2="24780" y2="26058"/>
                        <a14:foregroundMark x1="34127" y1="39991" x2="35758" y2="39418"/>
                        <a14:backgroundMark x1="30379" y1="54718" x2="30952" y2="56922"/>
                        <a14:backgroundMark x1="54453" y1="73810" x2="54630" y2="72840"/>
                        <a14:backgroundMark x1="63007" y1="22487" x2="72972" y2="29453"/>
                        <a14:backgroundMark x1="73545" y1="30467" x2="79101" y2="40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165" y="-31844"/>
            <a:ext cx="1646834" cy="164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8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3000" y1="22000" x2="37875" y2="19200"/>
                        <a14:foregroundMark x1="27625" y1="38000" x2="30625" y2="28600"/>
                        <a14:foregroundMark x1="30875" y1="36600" x2="32000" y2="31600"/>
                        <a14:foregroundMark x1="21125" y1="43800" x2="29125" y2="44000"/>
                        <a14:foregroundMark x1="23500" y1="59800" x2="29875" y2="57200"/>
                        <a14:foregroundMark x1="23375" y1="60400" x2="24375" y2="66800"/>
                        <a14:foregroundMark x1="28875" y1="84200" x2="25000" y2="75200"/>
                        <a14:foregroundMark x1="40000" y1="81200" x2="35375" y2="88200"/>
                        <a14:foregroundMark x1="44750" y1="84400" x2="54625" y2="84400"/>
                        <a14:foregroundMark x1="44875" y1="90200" x2="54375" y2="91600"/>
                        <a14:foregroundMark x1="59125" y1="87000" x2="65500" y2="82200"/>
                        <a14:foregroundMark x1="64750" y1="73600" x2="70375" y2="78600"/>
                        <a14:foregroundMark x1="24875" y1="66600" x2="31125" y2="63600"/>
                        <a14:foregroundMark x1="67625" y1="68600" x2="70250" y2="58000"/>
                        <a14:foregroundMark x1="71125" y1="54800" x2="75875" y2="44000"/>
                        <a14:foregroundMark x1="79000" y1="49600" x2="80625" y2="49600"/>
                        <a14:foregroundMark x1="79000" y1="49800" x2="80625" y2="48000"/>
                        <a14:foregroundMark x1="77125" y1="46600" x2="77125" y2="54400"/>
                        <a14:foregroundMark x1="71250" y1="39000" x2="75875" y2="31800"/>
                        <a14:foregroundMark x1="66875" y1="29400" x2="71000" y2="24600"/>
                        <a14:foregroundMark x1="60625" y1="23400" x2="66125" y2="22800"/>
                        <a14:foregroundMark x1="57750" y1="16200" x2="63250" y2="16200"/>
                        <a14:foregroundMark x1="57875" y1="14000" x2="62750" y2="14000"/>
                        <a14:foregroundMark x1="47750" y1="17200" x2="48000" y2="6400"/>
                        <a14:foregroundMark x1="53000" y1="14000" x2="54500" y2="7400"/>
                        <a14:foregroundMark x1="42375" y1="18800" x2="41375" y2="3200"/>
                        <a14:foregroundMark x1="44000" y1="18800" x2="44125" y2="6000"/>
                        <a14:foregroundMark x1="42375" y1="19000" x2="38375" y2="6800"/>
                      </a14:backgroundRemoval>
                    </a14:imgEffect>
                    <a14:imgEffect>
                      <a14:brightnessContrast bright="36000" contrast="-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5" y="757957"/>
            <a:ext cx="10058400" cy="6286500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97280" y="300052"/>
            <a:ext cx="10058400" cy="910185"/>
          </a:xfrm>
        </p:spPr>
        <p:txBody>
          <a:bodyPr>
            <a:normAutofit/>
          </a:bodyPr>
          <a:lstStyle/>
          <a:p>
            <a:pPr algn="ctr"/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เป้าหมายของยุทธศาสตร์ชาติ ๒๐ ปี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ตัวแทนเนื้อหา 6"/>
          <p:cNvSpPr>
            <a:spLocks noGrp="1"/>
          </p:cNvSpPr>
          <p:nvPr>
            <p:ph idx="1"/>
          </p:nvPr>
        </p:nvSpPr>
        <p:spPr>
          <a:xfrm>
            <a:off x="1001745" y="4380130"/>
            <a:ext cx="3392833" cy="173406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indent="0" algn="thaiDist">
              <a:buNone/>
            </a:pPr>
            <a:r>
              <a:rPr lang="th-TH" sz="2400" b="1" u="sng" dirty="0" smtClean="0">
                <a:solidFill>
                  <a:schemeClr val="tx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เป้าหมาย ๑๕ ปี</a:t>
            </a:r>
            <a:r>
              <a:rPr lang="en-US" sz="2400" b="1" dirty="0" smtClean="0">
                <a:solidFill>
                  <a:schemeClr val="tx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:</a:t>
            </a:r>
            <a:r>
              <a:rPr lang="en-US" sz="2400" b="1" dirty="0" smtClean="0">
                <a:solidFill>
                  <a:schemeClr val="tx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400" dirty="0" smtClean="0">
                <a:solidFill>
                  <a:schemeClr val="tx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 ประชากรมีคุณภาพ และมีศักยภาพในการพัฒนาประเทศ สร้างความเท่าเทียมเพื่อลดความเลื่อมล้ำในสังคม</a:t>
            </a:r>
            <a:endParaRPr lang="th-TH" sz="2400" dirty="0">
              <a:solidFill>
                <a:schemeClr val="tx2">
                  <a:lumMod val="25000"/>
                </a:scheme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4" name="กล่องข้อความ 3"/>
          <p:cNvSpPr txBox="1"/>
          <p:nvPr/>
        </p:nvSpPr>
        <p:spPr>
          <a:xfrm>
            <a:off x="1097280" y="1237129"/>
            <a:ext cx="923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 ต้อง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บรรลุเป้าหมาย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ต่างๆ ทุก 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๕ ปี เพื่อติดตามผลพัฒนาประเทศ</a:t>
            </a:r>
            <a:endParaRPr lang="th-TH" sz="2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1001746" y="2080335"/>
            <a:ext cx="3392833" cy="182087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400" b="1" u="sng" dirty="0" smtClean="0">
                <a:solidFill>
                  <a:schemeClr val="tx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เป้าหมาย ๕ ปีแรก</a:t>
            </a:r>
            <a:r>
              <a:rPr lang="th-TH" sz="2400" b="1" dirty="0">
                <a:solidFill>
                  <a:schemeClr val="tx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en-US" sz="2400" b="1" dirty="0" smtClean="0">
                <a:solidFill>
                  <a:schemeClr val="tx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:</a:t>
            </a:r>
            <a:r>
              <a:rPr lang="th-TH" sz="2400" b="1" dirty="0" smtClean="0">
                <a:solidFill>
                  <a:schemeClr val="tx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  </a:t>
            </a:r>
            <a:r>
              <a:rPr lang="th-TH" sz="2400" dirty="0" smtClean="0">
                <a:solidFill>
                  <a:schemeClr val="tx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เศรษฐกิจ และสังคมไทยมีการพัฒนาอย่างมั่นคง และยั่งยืน โดยใช้ยุทธศาสตร์เชิงรุก</a:t>
            </a:r>
            <a:endParaRPr lang="th-TH" sz="2400" dirty="0">
              <a:solidFill>
                <a:schemeClr val="tx2">
                  <a:lumMod val="25000"/>
                </a:scheme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7202244" y="2080335"/>
            <a:ext cx="3852443" cy="182087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400" b="1" u="sng" dirty="0" smtClean="0">
                <a:solidFill>
                  <a:schemeClr val="tx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เป้าหมาย ๑๐ ปี</a:t>
            </a:r>
            <a:r>
              <a:rPr lang="th-TH" sz="2400" b="1" dirty="0" smtClean="0">
                <a:solidFill>
                  <a:schemeClr val="tx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  </a:t>
            </a:r>
            <a:r>
              <a:rPr lang="en-US" sz="2400" b="1" dirty="0" smtClean="0">
                <a:solidFill>
                  <a:schemeClr val="tx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:</a:t>
            </a:r>
            <a:r>
              <a:rPr lang="th-TH" sz="2400" b="1" dirty="0" smtClean="0">
                <a:solidFill>
                  <a:schemeClr val="tx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  </a:t>
            </a:r>
            <a:r>
              <a:rPr lang="th-TH" sz="2400" dirty="0" smtClean="0">
                <a:solidFill>
                  <a:schemeClr val="tx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ระบบเศรษฐกิจเป็นชาติการค้า ทั้งภาคเกษตร อุตสาหกรรม บริหาร รัฐวิสาหกิจ ต้องตอบสนองได้ทันต่อการเปลี่ยนแปลงของเทคโนโลยีก้าวกระโดด</a:t>
            </a:r>
            <a:endParaRPr lang="th-TH" sz="2400" dirty="0">
              <a:solidFill>
                <a:schemeClr val="tx2">
                  <a:lumMod val="25000"/>
                </a:scheme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7" name="ลูกศรขวา 6"/>
          <p:cNvSpPr/>
          <p:nvPr/>
        </p:nvSpPr>
        <p:spPr>
          <a:xfrm>
            <a:off x="5013346" y="2541495"/>
            <a:ext cx="1721223" cy="79337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ตัวแทนเนื้อหา 6"/>
          <p:cNvSpPr txBox="1">
            <a:spLocks/>
          </p:cNvSpPr>
          <p:nvPr/>
        </p:nvSpPr>
        <p:spPr>
          <a:xfrm>
            <a:off x="7202245" y="4380130"/>
            <a:ext cx="3852443" cy="185220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thaiDist"/>
            <a:r>
              <a:rPr lang="th-TH" sz="2400" b="1" u="sng" dirty="0" smtClean="0">
                <a:solidFill>
                  <a:schemeClr val="tx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เป้าหมาย ๒๐ ปี</a:t>
            </a:r>
            <a:r>
              <a:rPr lang="th-TH" sz="2400" b="1" dirty="0" smtClean="0">
                <a:solidFill>
                  <a:schemeClr val="tx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en-US" sz="2400" b="1" dirty="0" smtClean="0">
                <a:solidFill>
                  <a:schemeClr val="tx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:</a:t>
            </a:r>
            <a:r>
              <a:rPr lang="th-TH" sz="2400" b="1" dirty="0">
                <a:solidFill>
                  <a:schemeClr val="tx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400" b="1" dirty="0" smtClean="0">
                <a:solidFill>
                  <a:schemeClr val="tx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400" dirty="0" smtClean="0">
                <a:solidFill>
                  <a:schemeClr val="tx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เศรษฐกิจ และสังคมพัฒนาอย่างเป็นมิตรกับสิ่งแวดล้อม  ระบบราชการมีประสิทธิภาพ องค์กรปกครองส่วนท้องถิ่นมีอิสระมากขึ้น</a:t>
            </a:r>
            <a:endParaRPr lang="th-TH" sz="2400" dirty="0">
              <a:solidFill>
                <a:schemeClr val="tx2">
                  <a:lumMod val="25000"/>
                </a:scheme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" name="ลูกศรขวา 9"/>
          <p:cNvSpPr/>
          <p:nvPr/>
        </p:nvSpPr>
        <p:spPr>
          <a:xfrm>
            <a:off x="5013346" y="4427260"/>
            <a:ext cx="1721223" cy="79337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1640" y1="40785" x2="28571" y2="19312"/>
                        <a14:foregroundMark x1="7099" y1="40388" x2="31349" y2="9744"/>
                        <a14:foregroundMark x1="16226" y1="42593" x2="35758" y2="16931"/>
                        <a14:foregroundMark x1="30379" y1="10362" x2="71340" y2="12125"/>
                        <a14:foregroundMark x1="44489" y1="8377" x2="51852" y2="8377"/>
                        <a14:foregroundMark x1="35538" y1="19312" x2="73369" y2="14109"/>
                        <a14:foregroundMark x1="72972" y1="20282" x2="85273" y2="42196"/>
                        <a14:foregroundMark x1="73942" y1="15344" x2="92063" y2="38801"/>
                        <a14:foregroundMark x1="33333" y1="38801" x2="40520" y2="32628"/>
                        <a14:foregroundMark x1="40300" y1="36596" x2="49471" y2="56922"/>
                        <a14:foregroundMark x1="30556" y1="51720" x2="39506" y2="56305"/>
                        <a14:foregroundMark x1="30379" y1="36817" x2="34347" y2="36817"/>
                        <a14:foregroundMark x1="29982" y1="36993" x2="33157" y2="39594"/>
                        <a14:foregroundMark x1="29365" y1="36023" x2="31570" y2="36420"/>
                        <a14:foregroundMark x1="39506" y1="34436" x2="43915" y2="30071"/>
                        <a14:foregroundMark x1="43122" y1="30864" x2="46076" y2="44974"/>
                        <a14:foregroundMark x1="33554" y1="41402" x2="37919" y2="39594"/>
                        <a14:foregroundMark x1="35141" y1="41799" x2="37743" y2="44180"/>
                        <a14:foregroundMark x1="37125" y1="45988" x2="37522" y2="43563"/>
                        <a14:foregroundMark x1="32363" y1="41005" x2="35141" y2="40608"/>
                        <a14:foregroundMark x1="38713" y1="54541" x2="40123" y2="44974"/>
                        <a14:foregroundMark x1="33157" y1="64683" x2="39727" y2="66049"/>
                        <a14:foregroundMark x1="40123" y1="67857" x2="40520" y2="61111"/>
                        <a14:foregroundMark x1="45503" y1="41578" x2="48280" y2="38404"/>
                        <a14:foregroundMark x1="45899" y1="47575" x2="62213" y2="47575"/>
                        <a14:foregroundMark x1="48280" y1="51940" x2="62610" y2="50926"/>
                        <a14:foregroundMark x1="53836" y1="56702" x2="65608" y2="50750"/>
                        <a14:foregroundMark x1="58245" y1="59083" x2="66799" y2="51323"/>
                        <a14:foregroundMark x1="49868" y1="63272" x2="55644" y2="64859"/>
                        <a14:foregroundMark x1="63007" y1="55732" x2="69974" y2="59303"/>
                        <a14:foregroundMark x1="70370" y1="56922" x2="71561" y2="53924"/>
                        <a14:foregroundMark x1="71340" y1="53351" x2="71958" y2="52337"/>
                        <a14:foregroundMark x1="62787" y1="64286" x2="68166" y2="59700"/>
                        <a14:foregroundMark x1="62610" y1="64859" x2="67769" y2="65079"/>
                        <a14:foregroundMark x1="66799" y1="65256" x2="67196" y2="67063"/>
                        <a14:foregroundMark x1="61023" y1="66049" x2="61199" y2="65653"/>
                        <a14:foregroundMark x1="22002" y1="51323" x2="27557" y2="41578"/>
                        <a14:foregroundMark x1="10670" y1="32231" x2="26367" y2="12522"/>
                        <a14:foregroundMark x1="30379" y1="19885" x2="34744" y2="15917"/>
                        <a14:foregroundMark x1="54630" y1="6966" x2="65785" y2="12125"/>
                        <a14:foregroundMark x1="79321" y1="37831" x2="90653" y2="42593"/>
                        <a14:foregroundMark x1="23413" y1="40212" x2="26367" y2="33818"/>
                        <a14:foregroundMark x1="22619" y1="47575" x2="24383" y2="38007"/>
                        <a14:foregroundMark x1="21208" y1="49162" x2="23589" y2="63668"/>
                        <a14:foregroundMark x1="25397" y1="63095" x2="38713" y2="76411"/>
                        <a14:foregroundMark x1="38316" y1="75617" x2="59612" y2="76808"/>
                        <a14:foregroundMark x1="60229" y1="77998" x2="75926" y2="61684"/>
                        <a14:foregroundMark x1="75750" y1="61684" x2="75926" y2="36596"/>
                        <a14:foregroundMark x1="78704" y1="55908" x2="76146" y2="41182"/>
                        <a14:foregroundMark x1="25970" y1="35229" x2="41711" y2="22310"/>
                        <a14:foregroundMark x1="41711" y1="22707" x2="60229" y2="22884"/>
                        <a14:foregroundMark x1="58422" y1="23677" x2="75132" y2="36199"/>
                        <a14:foregroundMark x1="60802" y1="22884" x2="68959" y2="27646"/>
                        <a14:foregroundMark x1="69356" y1="29056" x2="72134" y2="31658"/>
                        <a14:foregroundMark x1="68959" y1="28660" x2="77116" y2="39815"/>
                        <a14:foregroundMark x1="69180" y1="28836" x2="78131" y2="43959"/>
                        <a14:foregroundMark x1="78924" y1="51940" x2="78527" y2="42593"/>
                        <a14:foregroundMark x1="79718" y1="51720" x2="79718" y2="51720"/>
                        <a14:foregroundMark x1="55644" y1="70238" x2="57011" y2="67857"/>
                        <a14:foregroundMark x1="57231" y1="17108" x2="72354" y2="23280"/>
                        <a14:foregroundMark x1="26764" y1="41799" x2="27557" y2="39594"/>
                        <a14:foregroundMark x1="27998" y1="39815" x2="27998" y2="37831"/>
                        <a14:foregroundMark x1="23192" y1="55732" x2="25573" y2="51543"/>
                        <a14:foregroundMark x1="25573" y1="52337" x2="27778" y2="49162"/>
                        <a14:foregroundMark x1="27160" y1="62698" x2="29586" y2="57892"/>
                        <a14:foregroundMark x1="34524" y1="70635" x2="39330" y2="75044"/>
                        <a14:foregroundMark x1="43298" y1="76631" x2="40123" y2="69444"/>
                        <a14:foregroundMark x1="39109" y1="69841" x2="37125" y2="67460"/>
                        <a14:foregroundMark x1="57848" y1="75220" x2="53836" y2="69444"/>
                        <a14:foregroundMark x1="51455" y1="73236" x2="48677" y2="70459"/>
                        <a14:foregroundMark x1="75353" y1="49162" x2="71561" y2="46958"/>
                        <a14:foregroundMark x1="65785" y1="48942" x2="68386" y2="45194"/>
                        <a14:foregroundMark x1="61420" y1="46384" x2="63007" y2="40608"/>
                        <a14:foregroundMark x1="68959" y1="45767" x2="66402" y2="40608"/>
                        <a14:foregroundMark x1="56041" y1="36817" x2="57231" y2="31041"/>
                        <a14:foregroundMark x1="53263" y1="36596" x2="52646" y2="40388"/>
                        <a14:foregroundMark x1="54056" y1="42769" x2="58818" y2="42989"/>
                        <a14:foregroundMark x1="60802" y1="33025" x2="66005" y2="33025"/>
                        <a14:foregroundMark x1="44885" y1="24295" x2="47487" y2="27249"/>
                        <a14:foregroundMark x1="8466" y1="38801" x2="15653" y2="43563"/>
                        <a14:foregroundMark x1="36552" y1="14506" x2="51058" y2="12743"/>
                        <a14:foregroundMark x1="69180" y1="16711" x2="70547" y2="21693"/>
                        <a14:foregroundMark x1="78307" y1="28439" x2="82099" y2="26279"/>
                        <a14:foregroundMark x1="81305" y1="20106" x2="89286" y2="34612"/>
                        <a14:foregroundMark x1="30952" y1="60714" x2="28792" y2="56129"/>
                        <a14:foregroundMark x1="69974" y1="28439" x2="77513" y2="40212"/>
                        <a14:foregroundMark x1="71958" y1="31261" x2="75132" y2="35009"/>
                        <a14:foregroundMark x1="78704" y1="45194" x2="79321" y2="51543"/>
                        <a14:foregroundMark x1="20414" y1="33642" x2="24780" y2="26058"/>
                        <a14:foregroundMark x1="34127" y1="39991" x2="35758" y2="39418"/>
                        <a14:backgroundMark x1="30379" y1="54718" x2="30952" y2="56922"/>
                        <a14:backgroundMark x1="54453" y1="73810" x2="54630" y2="72840"/>
                        <a14:backgroundMark x1="63007" y1="22487" x2="72972" y2="29453"/>
                        <a14:backgroundMark x1="73545" y1="30467" x2="79101" y2="40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165" y="-31844"/>
            <a:ext cx="1646834" cy="164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6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6000" contrast="-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" y="-31844"/>
            <a:ext cx="12192000" cy="6858000"/>
          </a:xfrm>
          <a:prstGeom prst="rect">
            <a:avLst/>
          </a:prstGeom>
        </p:spPr>
      </p:pic>
      <p:sp>
        <p:nvSpPr>
          <p:cNvPr id="4" name="สี่เหลี่ยมผืนผ้ามุมมน 3"/>
          <p:cNvSpPr/>
          <p:nvPr/>
        </p:nvSpPr>
        <p:spPr>
          <a:xfrm>
            <a:off x="614192" y="272949"/>
            <a:ext cx="7124086" cy="99628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68491" y="0"/>
            <a:ext cx="10058400" cy="1450757"/>
          </a:xfrm>
        </p:spPr>
        <p:txBody>
          <a:bodyPr>
            <a:normAutofit/>
          </a:bodyPr>
          <a:lstStyle/>
          <a:p>
            <a:pPr algn="l"/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ที่มา</a:t>
            </a: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ของแนวคิดในการจัดทำยุทธศาสตร์ชาติ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2906972" y="2975212"/>
            <a:ext cx="7397087" cy="308439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302785" y="3183027"/>
            <a:ext cx="7629071" cy="29038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000" b="1" dirty="0" smtClean="0">
                <a:latin typeface="TH SarabunPSK" pitchFamily="34" charset="-34"/>
                <a:cs typeface="TH SarabunPSK" pitchFamily="34" charset="-34"/>
              </a:rPr>
              <a:t>มีแผนพัฒนาและแผนยุทธศาสตร์ที่หลากหลาย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3000" b="1" dirty="0" smtClean="0">
                <a:latin typeface="TH SarabunPSK" pitchFamily="34" charset="-34"/>
                <a:cs typeface="TH SarabunPSK" pitchFamily="34" charset="-34"/>
              </a:rPr>
              <a:t> การพัฒนาประเทศ  ขาดความต่อเนื่อง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3000" b="1" dirty="0" smtClean="0">
                <a:latin typeface="TH SarabunPSK" pitchFamily="34" charset="-34"/>
                <a:cs typeface="TH SarabunPSK" pitchFamily="34" charset="-34"/>
              </a:rPr>
              <a:t> การจัดสรรและการใช้งบประมาณแบบแยกส่วน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30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000" b="1" dirty="0" smtClean="0">
                <a:latin typeface="TH SarabunPSK" pitchFamily="34" charset="-34"/>
                <a:cs typeface="TH SarabunPSK" pitchFamily="34" charset="-34"/>
              </a:rPr>
              <a:t>การกำหนดอนาคตของชาติ  กระทำโดยภาครัฐเป็นส่วนใหญ่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h-TH" sz="30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000" b="1" dirty="0" smtClean="0">
                <a:latin typeface="TH SarabunPSK" pitchFamily="34" charset="-34"/>
                <a:cs typeface="TH SarabunPSK" pitchFamily="34" charset="-34"/>
              </a:rPr>
              <a:t>ประเทศพัฒนาแล้ว มีการกำหนดวิสัยทัศน์ ยุทธศาสตร์ชาติ</a:t>
            </a:r>
          </a:p>
          <a:p>
            <a:pPr marL="0" indent="0">
              <a:buNone/>
            </a:pP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1640" y1="40785" x2="28571" y2="19312"/>
                        <a14:foregroundMark x1="7099" y1="40388" x2="31349" y2="9744"/>
                        <a14:foregroundMark x1="16226" y1="42593" x2="35758" y2="16931"/>
                        <a14:foregroundMark x1="30379" y1="10362" x2="71340" y2="12125"/>
                        <a14:foregroundMark x1="44489" y1="8377" x2="51852" y2="8377"/>
                        <a14:foregroundMark x1="35538" y1="19312" x2="73369" y2="14109"/>
                        <a14:foregroundMark x1="72972" y1="20282" x2="85273" y2="42196"/>
                        <a14:foregroundMark x1="73942" y1="15344" x2="92063" y2="38801"/>
                        <a14:foregroundMark x1="33333" y1="38801" x2="40520" y2="32628"/>
                        <a14:foregroundMark x1="40300" y1="36596" x2="49471" y2="56922"/>
                        <a14:foregroundMark x1="30556" y1="51720" x2="39506" y2="56305"/>
                        <a14:foregroundMark x1="30379" y1="36817" x2="34347" y2="36817"/>
                        <a14:foregroundMark x1="29982" y1="36993" x2="33157" y2="39594"/>
                        <a14:foregroundMark x1="29365" y1="36023" x2="31570" y2="36420"/>
                        <a14:foregroundMark x1="39506" y1="34436" x2="43915" y2="30071"/>
                        <a14:foregroundMark x1="43122" y1="30864" x2="46076" y2="44974"/>
                        <a14:foregroundMark x1="33554" y1="41402" x2="37919" y2="39594"/>
                        <a14:foregroundMark x1="35141" y1="41799" x2="37743" y2="44180"/>
                        <a14:foregroundMark x1="37125" y1="45988" x2="37522" y2="43563"/>
                        <a14:foregroundMark x1="32363" y1="41005" x2="35141" y2="40608"/>
                        <a14:foregroundMark x1="38713" y1="54541" x2="40123" y2="44974"/>
                        <a14:foregroundMark x1="33157" y1="64683" x2="39727" y2="66049"/>
                        <a14:foregroundMark x1="40123" y1="67857" x2="40520" y2="61111"/>
                        <a14:foregroundMark x1="45503" y1="41578" x2="48280" y2="38404"/>
                        <a14:foregroundMark x1="45899" y1="47575" x2="62213" y2="47575"/>
                        <a14:foregroundMark x1="48280" y1="51940" x2="62610" y2="50926"/>
                        <a14:foregroundMark x1="53836" y1="56702" x2="65608" y2="50750"/>
                        <a14:foregroundMark x1="58245" y1="59083" x2="66799" y2="51323"/>
                        <a14:foregroundMark x1="49868" y1="63272" x2="55644" y2="64859"/>
                        <a14:foregroundMark x1="63007" y1="55732" x2="69974" y2="59303"/>
                        <a14:foregroundMark x1="70370" y1="56922" x2="71561" y2="53924"/>
                        <a14:foregroundMark x1="71340" y1="53351" x2="71958" y2="52337"/>
                        <a14:foregroundMark x1="62787" y1="64286" x2="68166" y2="59700"/>
                        <a14:foregroundMark x1="62610" y1="64859" x2="67769" y2="65079"/>
                        <a14:foregroundMark x1="66799" y1="65256" x2="67196" y2="67063"/>
                        <a14:foregroundMark x1="61023" y1="66049" x2="61199" y2="65653"/>
                        <a14:foregroundMark x1="22002" y1="51323" x2="27557" y2="41578"/>
                        <a14:foregroundMark x1="10670" y1="32231" x2="26367" y2="12522"/>
                        <a14:foregroundMark x1="30379" y1="19885" x2="34744" y2="15917"/>
                        <a14:foregroundMark x1="54630" y1="6966" x2="65785" y2="12125"/>
                        <a14:foregroundMark x1="79321" y1="37831" x2="90653" y2="42593"/>
                        <a14:foregroundMark x1="23413" y1="40212" x2="26367" y2="33818"/>
                        <a14:foregroundMark x1="22619" y1="47575" x2="24383" y2="38007"/>
                        <a14:foregroundMark x1="21208" y1="49162" x2="23589" y2="63668"/>
                        <a14:foregroundMark x1="25397" y1="63095" x2="38713" y2="76411"/>
                        <a14:foregroundMark x1="38316" y1="75617" x2="59612" y2="76808"/>
                        <a14:foregroundMark x1="60229" y1="77998" x2="75926" y2="61684"/>
                        <a14:foregroundMark x1="75750" y1="61684" x2="75926" y2="36596"/>
                        <a14:foregroundMark x1="78704" y1="55908" x2="76146" y2="41182"/>
                        <a14:foregroundMark x1="25970" y1="35229" x2="41711" y2="22310"/>
                        <a14:foregroundMark x1="41711" y1="22707" x2="60229" y2="22884"/>
                        <a14:foregroundMark x1="58422" y1="23677" x2="75132" y2="36199"/>
                        <a14:foregroundMark x1="60802" y1="22884" x2="68959" y2="27646"/>
                        <a14:foregroundMark x1="69356" y1="29056" x2="72134" y2="31658"/>
                        <a14:foregroundMark x1="68959" y1="28660" x2="77116" y2="39815"/>
                        <a14:foregroundMark x1="69180" y1="28836" x2="78131" y2="43959"/>
                        <a14:foregroundMark x1="78924" y1="51940" x2="78527" y2="42593"/>
                        <a14:foregroundMark x1="79718" y1="51720" x2="79718" y2="51720"/>
                        <a14:foregroundMark x1="55644" y1="70238" x2="57011" y2="67857"/>
                        <a14:foregroundMark x1="57231" y1="17108" x2="72354" y2="23280"/>
                        <a14:foregroundMark x1="26764" y1="41799" x2="27557" y2="39594"/>
                        <a14:foregroundMark x1="27998" y1="39815" x2="27998" y2="37831"/>
                        <a14:foregroundMark x1="23192" y1="55732" x2="25573" y2="51543"/>
                        <a14:foregroundMark x1="25573" y1="52337" x2="27778" y2="49162"/>
                        <a14:foregroundMark x1="27160" y1="62698" x2="29586" y2="57892"/>
                        <a14:foregroundMark x1="34524" y1="70635" x2="39330" y2="75044"/>
                        <a14:foregroundMark x1="43298" y1="76631" x2="40123" y2="69444"/>
                        <a14:foregroundMark x1="39109" y1="69841" x2="37125" y2="67460"/>
                        <a14:foregroundMark x1="57848" y1="75220" x2="53836" y2="69444"/>
                        <a14:foregroundMark x1="51455" y1="73236" x2="48677" y2="70459"/>
                        <a14:foregroundMark x1="75353" y1="49162" x2="71561" y2="46958"/>
                        <a14:foregroundMark x1="65785" y1="48942" x2="68386" y2="45194"/>
                        <a14:foregroundMark x1="61420" y1="46384" x2="63007" y2="40608"/>
                        <a14:foregroundMark x1="68959" y1="45767" x2="66402" y2="40608"/>
                        <a14:foregroundMark x1="56041" y1="36817" x2="57231" y2="31041"/>
                        <a14:foregroundMark x1="53263" y1="36596" x2="52646" y2="40388"/>
                        <a14:foregroundMark x1="54056" y1="42769" x2="58818" y2="42989"/>
                        <a14:foregroundMark x1="60802" y1="33025" x2="66005" y2="33025"/>
                        <a14:foregroundMark x1="44885" y1="24295" x2="47487" y2="27249"/>
                        <a14:foregroundMark x1="8466" y1="38801" x2="15653" y2="43563"/>
                        <a14:foregroundMark x1="36552" y1="14506" x2="51058" y2="12743"/>
                        <a14:foregroundMark x1="69180" y1="16711" x2="70547" y2="21693"/>
                        <a14:foregroundMark x1="78307" y1="28439" x2="82099" y2="26279"/>
                        <a14:foregroundMark x1="81305" y1="20106" x2="89286" y2="34612"/>
                        <a14:foregroundMark x1="30952" y1="60714" x2="28792" y2="56129"/>
                        <a14:foregroundMark x1="69974" y1="28439" x2="77513" y2="40212"/>
                        <a14:foregroundMark x1="71958" y1="31261" x2="75132" y2="35009"/>
                        <a14:foregroundMark x1="78704" y1="45194" x2="79321" y2="51543"/>
                        <a14:foregroundMark x1="20414" y1="33642" x2="24780" y2="26058"/>
                        <a14:foregroundMark x1="34127" y1="39991" x2="35758" y2="39418"/>
                        <a14:backgroundMark x1="30379" y1="54718" x2="30952" y2="56922"/>
                        <a14:backgroundMark x1="54453" y1="73810" x2="54630" y2="72840"/>
                        <a14:backgroundMark x1="63007" y1="22487" x2="72972" y2="29453"/>
                        <a14:backgroundMark x1="73545" y1="30467" x2="79101" y2="40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165" y="-31844"/>
            <a:ext cx="1646834" cy="164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5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100000" l="0" r="100000">
                        <a14:foregroundMark x1="9200" y1="97048" x2="83533" y2="96857"/>
                        <a14:backgroundMark x1="1467" y1="905" x2="12800" y2="45476"/>
                        <a14:backgroundMark x1="2067" y1="47810" x2="12200" y2="44810"/>
                        <a14:backgroundMark x1="867" y1="74238" x2="35800" y2="65095"/>
                        <a14:backgroundMark x1="8000" y1="73190" x2="8933" y2="78524"/>
                        <a14:backgroundMark x1="11600" y1="79810" x2="11000" y2="84476"/>
                        <a14:backgroundMark x1="4400" y1="73810" x2="3533" y2="78524"/>
                        <a14:backgroundMark x1="1133" y1="78952" x2="867" y2="96429"/>
                        <a14:backgroundMark x1="3267" y1="84905" x2="3267" y2="86190"/>
                        <a14:backgroundMark x1="11600" y1="84476" x2="12200" y2="86429"/>
                        <a14:backgroundMark x1="12800" y1="45476" x2="26533" y2="41190"/>
                        <a14:backgroundMark x1="1733" y1="30333" x2="8000" y2="30333"/>
                        <a14:backgroundMark x1="26200" y1="41857" x2="37867" y2="41857"/>
                        <a14:backgroundMark x1="39667" y1="41857" x2="39067" y2="49286"/>
                        <a14:backgroundMark x1="39333" y1="48667" x2="36067" y2="51000"/>
                        <a14:backgroundMark x1="35800" y1="51429" x2="35800" y2="65714"/>
                        <a14:backgroundMark x1="56667" y1="43333" x2="63800" y2="41429"/>
                        <a14:backgroundMark x1="57533" y1="49714" x2="66800" y2="45238"/>
                        <a14:backgroundMark x1="58733" y1="49714" x2="58733" y2="49714"/>
                        <a14:backgroundMark x1="57533" y1="49524" x2="57267" y2="51857"/>
                        <a14:backgroundMark x1="56933" y1="52524" x2="59667" y2="53143"/>
                        <a14:backgroundMark x1="59067" y1="53762" x2="60533" y2="65095"/>
                        <a14:backgroundMark x1="60533" y1="64667" x2="62067" y2="65952"/>
                        <a14:backgroundMark x1="62667" y1="66143" x2="68000" y2="68048"/>
                        <a14:backgroundMark x1="68333" y1="67667" x2="70067" y2="68714"/>
                        <a14:backgroundMark x1="70667" y1="69333" x2="71867" y2="70000"/>
                        <a14:backgroundMark x1="72800" y1="70619" x2="78133" y2="70000"/>
                        <a14:backgroundMark x1="77867" y1="70429" x2="81133" y2="72762"/>
                        <a14:backgroundMark x1="81133" y1="72952" x2="87400" y2="72143"/>
                        <a14:backgroundMark x1="86200" y1="72571" x2="90067" y2="75095"/>
                        <a14:backgroundMark x1="89200" y1="75333" x2="89200" y2="84476"/>
                        <a14:backgroundMark x1="90400" y1="79143" x2="93400" y2="76190"/>
                        <a14:backgroundMark x1="90067" y1="83857" x2="91000" y2="85571"/>
                        <a14:backgroundMark x1="92800" y1="76619" x2="95200" y2="73381"/>
                        <a14:backgroundMark x1="95800" y1="74476" x2="96400" y2="78714"/>
                        <a14:backgroundMark x1="96933" y1="78286" x2="99333" y2="81286"/>
                        <a14:backgroundMark x1="66800" y1="45238" x2="86800" y2="42286"/>
                        <a14:backgroundMark x1="86800" y1="42286" x2="99667" y2="45905"/>
                        <a14:backgroundMark x1="90067" y1="38857" x2="99067" y2="44381"/>
                        <a14:backgroundMark x1="81133" y1="5381" x2="80267" y2="19905"/>
                        <a14:backgroundMark x1="80533" y1="20952" x2="79667" y2="24810"/>
                        <a14:backgroundMark x1="79667" y1="25000" x2="89200" y2="32238"/>
                        <a14:backgroundMark x1="89533" y1="32476" x2="93667" y2="41000"/>
                        <a14:backgroundMark x1="50067" y1="5619" x2="55200" y2="6429"/>
                        <a14:backgroundMark x1="50067" y1="5381" x2="48933" y2="476"/>
                        <a14:backgroundMark x1="45933" y1="5190" x2="48000" y2="48"/>
                        <a14:backgroundMark x1="3267" y1="905" x2="11600" y2="1762"/>
                        <a14:backgroundMark x1="11867" y1="1762" x2="26800" y2="5381"/>
                        <a14:backgroundMark x1="26533" y1="5619" x2="41733" y2="4333"/>
                        <a14:backgroundMark x1="54867" y1="6429" x2="69200" y2="6238"/>
                        <a14:backgroundMark x1="68333" y1="6238" x2="72467" y2="9667"/>
                        <a14:backgroundMark x1="71600" y1="9429" x2="76933" y2="13905"/>
                      </a14:backgroundRemoval>
                    </a14:imgEffect>
                    <a14:imgEffect>
                      <a14:brightnessContrast bright="26000" contras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5" y="457200"/>
            <a:ext cx="12041874" cy="6400800"/>
          </a:xfrm>
          <a:prstGeom prst="rect">
            <a:avLst/>
          </a:prstGeom>
        </p:spPr>
      </p:pic>
      <p:sp>
        <p:nvSpPr>
          <p:cNvPr id="4" name="สี่เหลี่ยมผืนผ้ามุมมน 3"/>
          <p:cNvSpPr/>
          <p:nvPr/>
        </p:nvSpPr>
        <p:spPr>
          <a:xfrm>
            <a:off x="668754" y="427634"/>
            <a:ext cx="4558340" cy="103267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77936" y="31731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หลักการจัดทำยุทธศาสตร์ชาติ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1160057" y="2265526"/>
            <a:ext cx="9034821" cy="319357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378421" y="2321218"/>
            <a:ext cx="8843751" cy="3082192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๑. หลักวิชาการ และความเป็นสากล</a:t>
            </a:r>
          </a:p>
          <a:p>
            <a:pPr marL="0" indent="0" algn="thaiDist">
              <a:buNone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๒. ลักษณะการพัฒนาและความสำเร็จในด้านต่างๆของประเทศที่พัฒนาแล้ว </a:t>
            </a:r>
          </a:p>
          <a:p>
            <a:pPr marL="0" indent="0" algn="thaiDist">
              <a:buNone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เพื่อ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นำมาเป็นแบบแผนในการพัฒนาประเทศอย่างเหมาะสม</a:t>
            </a:r>
          </a:p>
          <a:p>
            <a:pPr marL="0" indent="0" algn="thaiDist">
              <a:buNone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๓. การมีส่วนร่วมของประชาชน และส่วนสำคัญที่จะทำให้รู้ว่าประชาชนไทย</a:t>
            </a:r>
          </a:p>
          <a:p>
            <a:pPr marL="0" indent="0" algn="thaiDist">
              <a:buNone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อยาก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เห็น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ประเทศไทย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”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เป็นอย่างไรในอนาคต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1640" y1="40785" x2="28571" y2="19312"/>
                        <a14:foregroundMark x1="7099" y1="40388" x2="31349" y2="9744"/>
                        <a14:foregroundMark x1="16226" y1="42593" x2="35758" y2="16931"/>
                        <a14:foregroundMark x1="30379" y1="10362" x2="71340" y2="12125"/>
                        <a14:foregroundMark x1="44489" y1="8377" x2="51852" y2="8377"/>
                        <a14:foregroundMark x1="35538" y1="19312" x2="73369" y2="14109"/>
                        <a14:foregroundMark x1="72972" y1="20282" x2="85273" y2="42196"/>
                        <a14:foregroundMark x1="73942" y1="15344" x2="92063" y2="38801"/>
                        <a14:foregroundMark x1="33333" y1="38801" x2="40520" y2="32628"/>
                        <a14:foregroundMark x1="40300" y1="36596" x2="49471" y2="56922"/>
                        <a14:foregroundMark x1="30556" y1="51720" x2="39506" y2="56305"/>
                        <a14:foregroundMark x1="30379" y1="36817" x2="34347" y2="36817"/>
                        <a14:foregroundMark x1="29982" y1="36993" x2="33157" y2="39594"/>
                        <a14:foregroundMark x1="29365" y1="36023" x2="31570" y2="36420"/>
                        <a14:foregroundMark x1="39506" y1="34436" x2="43915" y2="30071"/>
                        <a14:foregroundMark x1="43122" y1="30864" x2="46076" y2="44974"/>
                        <a14:foregroundMark x1="33554" y1="41402" x2="37919" y2="39594"/>
                        <a14:foregroundMark x1="35141" y1="41799" x2="37743" y2="44180"/>
                        <a14:foregroundMark x1="37125" y1="45988" x2="37522" y2="43563"/>
                        <a14:foregroundMark x1="32363" y1="41005" x2="35141" y2="40608"/>
                        <a14:foregroundMark x1="38713" y1="54541" x2="40123" y2="44974"/>
                        <a14:foregroundMark x1="33157" y1="64683" x2="39727" y2="66049"/>
                        <a14:foregroundMark x1="40123" y1="67857" x2="40520" y2="61111"/>
                        <a14:foregroundMark x1="45503" y1="41578" x2="48280" y2="38404"/>
                        <a14:foregroundMark x1="45899" y1="47575" x2="62213" y2="47575"/>
                        <a14:foregroundMark x1="48280" y1="51940" x2="62610" y2="50926"/>
                        <a14:foregroundMark x1="53836" y1="56702" x2="65608" y2="50750"/>
                        <a14:foregroundMark x1="58245" y1="59083" x2="66799" y2="51323"/>
                        <a14:foregroundMark x1="49868" y1="63272" x2="55644" y2="64859"/>
                        <a14:foregroundMark x1="63007" y1="55732" x2="69974" y2="59303"/>
                        <a14:foregroundMark x1="70370" y1="56922" x2="71561" y2="53924"/>
                        <a14:foregroundMark x1="71340" y1="53351" x2="71958" y2="52337"/>
                        <a14:foregroundMark x1="62787" y1="64286" x2="68166" y2="59700"/>
                        <a14:foregroundMark x1="62610" y1="64859" x2="67769" y2="65079"/>
                        <a14:foregroundMark x1="66799" y1="65256" x2="67196" y2="67063"/>
                        <a14:foregroundMark x1="61023" y1="66049" x2="61199" y2="65653"/>
                        <a14:foregroundMark x1="22002" y1="51323" x2="27557" y2="41578"/>
                        <a14:foregroundMark x1="10670" y1="32231" x2="26367" y2="12522"/>
                        <a14:foregroundMark x1="30379" y1="19885" x2="34744" y2="15917"/>
                        <a14:foregroundMark x1="54630" y1="6966" x2="65785" y2="12125"/>
                        <a14:foregroundMark x1="79321" y1="37831" x2="90653" y2="42593"/>
                        <a14:foregroundMark x1="23413" y1="40212" x2="26367" y2="33818"/>
                        <a14:foregroundMark x1="22619" y1="47575" x2="24383" y2="38007"/>
                        <a14:foregroundMark x1="21208" y1="49162" x2="23589" y2="63668"/>
                        <a14:foregroundMark x1="25397" y1="63095" x2="38713" y2="76411"/>
                        <a14:foregroundMark x1="38316" y1="75617" x2="59612" y2="76808"/>
                        <a14:foregroundMark x1="60229" y1="77998" x2="75926" y2="61684"/>
                        <a14:foregroundMark x1="75750" y1="61684" x2="75926" y2="36596"/>
                        <a14:foregroundMark x1="78704" y1="55908" x2="76146" y2="41182"/>
                        <a14:foregroundMark x1="25970" y1="35229" x2="41711" y2="22310"/>
                        <a14:foregroundMark x1="41711" y1="22707" x2="60229" y2="22884"/>
                        <a14:foregroundMark x1="58422" y1="23677" x2="75132" y2="36199"/>
                        <a14:foregroundMark x1="60802" y1="22884" x2="68959" y2="27646"/>
                        <a14:foregroundMark x1="69356" y1="29056" x2="72134" y2="31658"/>
                        <a14:foregroundMark x1="68959" y1="28660" x2="77116" y2="39815"/>
                        <a14:foregroundMark x1="69180" y1="28836" x2="78131" y2="43959"/>
                        <a14:foregroundMark x1="78924" y1="51940" x2="78527" y2="42593"/>
                        <a14:foregroundMark x1="79718" y1="51720" x2="79718" y2="51720"/>
                        <a14:foregroundMark x1="55644" y1="70238" x2="57011" y2="67857"/>
                        <a14:foregroundMark x1="57231" y1="17108" x2="72354" y2="23280"/>
                        <a14:foregroundMark x1="26764" y1="41799" x2="27557" y2="39594"/>
                        <a14:foregroundMark x1="27998" y1="39815" x2="27998" y2="37831"/>
                        <a14:foregroundMark x1="23192" y1="55732" x2="25573" y2="51543"/>
                        <a14:foregroundMark x1="25573" y1="52337" x2="27778" y2="49162"/>
                        <a14:foregroundMark x1="27160" y1="62698" x2="29586" y2="57892"/>
                        <a14:foregroundMark x1="34524" y1="70635" x2="39330" y2="75044"/>
                        <a14:foregroundMark x1="43298" y1="76631" x2="40123" y2="69444"/>
                        <a14:foregroundMark x1="39109" y1="69841" x2="37125" y2="67460"/>
                        <a14:foregroundMark x1="57848" y1="75220" x2="53836" y2="69444"/>
                        <a14:foregroundMark x1="51455" y1="73236" x2="48677" y2="70459"/>
                        <a14:foregroundMark x1="75353" y1="49162" x2="71561" y2="46958"/>
                        <a14:foregroundMark x1="65785" y1="48942" x2="68386" y2="45194"/>
                        <a14:foregroundMark x1="61420" y1="46384" x2="63007" y2="40608"/>
                        <a14:foregroundMark x1="68959" y1="45767" x2="66402" y2="40608"/>
                        <a14:foregroundMark x1="56041" y1="36817" x2="57231" y2="31041"/>
                        <a14:foregroundMark x1="53263" y1="36596" x2="52646" y2="40388"/>
                        <a14:foregroundMark x1="54056" y1="42769" x2="58818" y2="42989"/>
                        <a14:foregroundMark x1="60802" y1="33025" x2="66005" y2="33025"/>
                        <a14:foregroundMark x1="44885" y1="24295" x2="47487" y2="27249"/>
                        <a14:foregroundMark x1="8466" y1="38801" x2="15653" y2="43563"/>
                        <a14:foregroundMark x1="36552" y1="14506" x2="51058" y2="12743"/>
                        <a14:foregroundMark x1="69180" y1="16711" x2="70547" y2="21693"/>
                        <a14:foregroundMark x1="78307" y1="28439" x2="82099" y2="26279"/>
                        <a14:foregroundMark x1="81305" y1="20106" x2="89286" y2="34612"/>
                        <a14:foregroundMark x1="30952" y1="60714" x2="28792" y2="56129"/>
                        <a14:foregroundMark x1="69974" y1="28439" x2="77513" y2="40212"/>
                        <a14:foregroundMark x1="71958" y1="31261" x2="75132" y2="35009"/>
                        <a14:foregroundMark x1="78704" y1="45194" x2="79321" y2="51543"/>
                        <a14:foregroundMark x1="20414" y1="33642" x2="24780" y2="26058"/>
                        <a14:foregroundMark x1="34127" y1="39991" x2="35758" y2="39418"/>
                        <a14:backgroundMark x1="30379" y1="54718" x2="30952" y2="56922"/>
                        <a14:backgroundMark x1="54453" y1="73810" x2="54630" y2="72840"/>
                        <a14:backgroundMark x1="63007" y1="22487" x2="72972" y2="29453"/>
                        <a14:backgroundMark x1="73545" y1="30467" x2="79101" y2="40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165" y="-31844"/>
            <a:ext cx="1646834" cy="164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4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" b="100000" l="0" r="100000">
                        <a14:foregroundMark x1="2297" y1="14402" x2="3919" y2="9533"/>
                        <a14:foregroundMark x1="25270" y1="19473" x2="24865" y2="8925"/>
                        <a14:foregroundMark x1="83919" y1="23732" x2="97703" y2="24544"/>
                        <a14:foregroundMark x1="41216" y1="18256" x2="54459" y2="25558"/>
                        <a14:foregroundMark x1="59730" y1="27181" x2="80135" y2="29615"/>
                        <a14:foregroundMark x1="19054" y1="90669" x2="44865" y2="90264"/>
                        <a14:foregroundMark x1="74865" y1="94929" x2="79865" y2="98783"/>
                      </a14:backgroundRemoval>
                    </a14:imgEffect>
                    <a14:imgEffect>
                      <a14:brightnessContrast bright="23000" contras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68495"/>
            <a:ext cx="12191998" cy="6889843"/>
          </a:xfrm>
          <a:prstGeom prst="rect">
            <a:avLst/>
          </a:prstGeom>
        </p:spPr>
      </p:pic>
      <p:sp>
        <p:nvSpPr>
          <p:cNvPr id="12" name="สี่เหลี่ยมผืนผ้ามุมมน 11"/>
          <p:cNvSpPr/>
          <p:nvPr/>
        </p:nvSpPr>
        <p:spPr>
          <a:xfrm>
            <a:off x="2361085" y="2292823"/>
            <a:ext cx="8352407" cy="338464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516673" y="2200578"/>
            <a:ext cx="8456153" cy="402336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endParaRPr lang="th-TH" sz="2800" b="1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h-TH" sz="2800" b="1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๑.ยุทธศาสตร์ด้านความมั่นคง</a:t>
            </a:r>
          </a:p>
          <a:p>
            <a:pPr marL="201168" lvl="1" indent="0">
              <a:buNone/>
            </a:pPr>
            <a:r>
              <a:rPr lang="th-TH" sz="3600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ประเด็นยุทธศาสตร์ </a:t>
            </a:r>
            <a:r>
              <a:rPr lang="en-US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:</a:t>
            </a:r>
          </a:p>
          <a:p>
            <a:pPr lvl="4">
              <a:buFont typeface="Wingdings" panose="05000000000000000000" pitchFamily="2" charset="2"/>
              <a:buChar char="§"/>
            </a:pPr>
            <a:r>
              <a:rPr lang="th-TH" sz="2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รักษาความสงบภายในประเทศ</a:t>
            </a:r>
          </a:p>
          <a:p>
            <a:pPr lvl="4">
              <a:buFont typeface="Wingdings" panose="05000000000000000000" pitchFamily="2" charset="2"/>
              <a:buChar char="§"/>
            </a:pPr>
            <a:r>
              <a:rPr lang="th-TH" sz="2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ป้องกันและแก้ไขปัญหาที่มีผลกระทบต่อความมั่นคง</a:t>
            </a:r>
          </a:p>
          <a:p>
            <a:pPr lvl="4">
              <a:buFont typeface="Wingdings" panose="05000000000000000000" pitchFamily="2" charset="2"/>
              <a:buChar char="§"/>
            </a:pPr>
            <a:r>
              <a:rPr lang="th-TH" sz="2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พัฒนาศักยภาพของประเทศให้พร้อมเผชิญภัยคุกคามต่อความมั่นคง</a:t>
            </a:r>
            <a:endParaRPr lang="en-US" sz="2800" b="1" dirty="0" smtClean="0">
              <a:solidFill>
                <a:srgbClr val="002060"/>
              </a:solidFill>
              <a:latin typeface="TH SarabunIT๙" pitchFamily="34" charset="-34"/>
              <a:cs typeface="TH SarabunIT๙" pitchFamily="34" charset="-34"/>
            </a:endParaRPr>
          </a:p>
          <a:p>
            <a:pPr lvl="4">
              <a:buFont typeface="Wingdings" panose="05000000000000000000" pitchFamily="2" charset="2"/>
              <a:buChar char="§"/>
            </a:pPr>
            <a:r>
              <a:rPr lang="th-TH" sz="2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เสริมสร้างความร่วมมือด้านความมั่นคงกับอาเซียนและนานาชาติ</a:t>
            </a:r>
          </a:p>
          <a:p>
            <a:pPr lvl="4">
              <a:buFont typeface="Wingdings" panose="05000000000000000000" pitchFamily="2" charset="2"/>
              <a:buChar char="§"/>
            </a:pPr>
            <a:r>
              <a:rPr lang="th-TH" sz="2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พัฒนากลไกการบริหารจัดการความมั่นคงแบบ</a:t>
            </a:r>
            <a:r>
              <a:rPr lang="th-TH" sz="2800" b="1" dirty="0" err="1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บูรณา</a:t>
            </a:r>
            <a:r>
              <a:rPr lang="th-TH" sz="28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การ</a:t>
            </a:r>
          </a:p>
          <a:p>
            <a:pPr marL="749808" lvl="4" indent="0">
              <a:buNone/>
            </a:pP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	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1640" y1="40785" x2="28571" y2="19312"/>
                        <a14:foregroundMark x1="7099" y1="40388" x2="31349" y2="9744"/>
                        <a14:foregroundMark x1="16226" y1="42593" x2="35758" y2="16931"/>
                        <a14:foregroundMark x1="30379" y1="10362" x2="71340" y2="12125"/>
                        <a14:foregroundMark x1="44489" y1="8377" x2="51852" y2="8377"/>
                        <a14:foregroundMark x1="35538" y1="19312" x2="73369" y2="14109"/>
                        <a14:foregroundMark x1="72972" y1="20282" x2="85273" y2="42196"/>
                        <a14:foregroundMark x1="73942" y1="15344" x2="92063" y2="38801"/>
                        <a14:foregroundMark x1="33333" y1="38801" x2="40520" y2="32628"/>
                        <a14:foregroundMark x1="40300" y1="36596" x2="49471" y2="56922"/>
                        <a14:foregroundMark x1="30556" y1="51720" x2="39506" y2="56305"/>
                        <a14:foregroundMark x1="30379" y1="36817" x2="34347" y2="36817"/>
                        <a14:foregroundMark x1="29982" y1="36993" x2="33157" y2="39594"/>
                        <a14:foregroundMark x1="29365" y1="36023" x2="31570" y2="36420"/>
                        <a14:foregroundMark x1="39506" y1="34436" x2="43915" y2="30071"/>
                        <a14:foregroundMark x1="43122" y1="30864" x2="46076" y2="44974"/>
                        <a14:foregroundMark x1="33554" y1="41402" x2="37919" y2="39594"/>
                        <a14:foregroundMark x1="35141" y1="41799" x2="37743" y2="44180"/>
                        <a14:foregroundMark x1="37125" y1="45988" x2="37522" y2="43563"/>
                        <a14:foregroundMark x1="32363" y1="41005" x2="35141" y2="40608"/>
                        <a14:foregroundMark x1="38713" y1="54541" x2="40123" y2="44974"/>
                        <a14:foregroundMark x1="33157" y1="64683" x2="39727" y2="66049"/>
                        <a14:foregroundMark x1="40123" y1="67857" x2="40520" y2="61111"/>
                        <a14:foregroundMark x1="45503" y1="41578" x2="48280" y2="38404"/>
                        <a14:foregroundMark x1="45899" y1="47575" x2="62213" y2="47575"/>
                        <a14:foregroundMark x1="48280" y1="51940" x2="62610" y2="50926"/>
                        <a14:foregroundMark x1="53836" y1="56702" x2="65608" y2="50750"/>
                        <a14:foregroundMark x1="58245" y1="59083" x2="66799" y2="51323"/>
                        <a14:foregroundMark x1="49868" y1="63272" x2="55644" y2="64859"/>
                        <a14:foregroundMark x1="63007" y1="55732" x2="69974" y2="59303"/>
                        <a14:foregroundMark x1="70370" y1="56922" x2="71561" y2="53924"/>
                        <a14:foregroundMark x1="71340" y1="53351" x2="71958" y2="52337"/>
                        <a14:foregroundMark x1="62787" y1="64286" x2="68166" y2="59700"/>
                        <a14:foregroundMark x1="62610" y1="64859" x2="67769" y2="65079"/>
                        <a14:foregroundMark x1="66799" y1="65256" x2="67196" y2="67063"/>
                        <a14:foregroundMark x1="61023" y1="66049" x2="61199" y2="65653"/>
                        <a14:foregroundMark x1="22002" y1="51323" x2="27557" y2="41578"/>
                        <a14:foregroundMark x1="10670" y1="32231" x2="26367" y2="12522"/>
                        <a14:foregroundMark x1="30379" y1="19885" x2="34744" y2="15917"/>
                        <a14:foregroundMark x1="54630" y1="6966" x2="65785" y2="12125"/>
                        <a14:foregroundMark x1="79321" y1="37831" x2="90653" y2="42593"/>
                        <a14:foregroundMark x1="23413" y1="40212" x2="26367" y2="33818"/>
                        <a14:foregroundMark x1="22619" y1="47575" x2="24383" y2="38007"/>
                        <a14:foregroundMark x1="21208" y1="49162" x2="23589" y2="63668"/>
                        <a14:foregroundMark x1="25397" y1="63095" x2="38713" y2="76411"/>
                        <a14:foregroundMark x1="38316" y1="75617" x2="59612" y2="76808"/>
                        <a14:foregroundMark x1="60229" y1="77998" x2="75926" y2="61684"/>
                        <a14:foregroundMark x1="75750" y1="61684" x2="75926" y2="36596"/>
                        <a14:foregroundMark x1="78704" y1="55908" x2="76146" y2="41182"/>
                        <a14:foregroundMark x1="25970" y1="35229" x2="41711" y2="22310"/>
                        <a14:foregroundMark x1="41711" y1="22707" x2="60229" y2="22884"/>
                        <a14:foregroundMark x1="58422" y1="23677" x2="75132" y2="36199"/>
                        <a14:foregroundMark x1="60802" y1="22884" x2="68959" y2="27646"/>
                        <a14:foregroundMark x1="69356" y1="29056" x2="72134" y2="31658"/>
                        <a14:foregroundMark x1="68959" y1="28660" x2="77116" y2="39815"/>
                        <a14:foregroundMark x1="69180" y1="28836" x2="78131" y2="43959"/>
                        <a14:foregroundMark x1="78924" y1="51940" x2="78527" y2="42593"/>
                        <a14:foregroundMark x1="79718" y1="51720" x2="79718" y2="51720"/>
                        <a14:foregroundMark x1="55644" y1="70238" x2="57011" y2="67857"/>
                        <a14:foregroundMark x1="57231" y1="17108" x2="72354" y2="23280"/>
                        <a14:foregroundMark x1="26764" y1="41799" x2="27557" y2="39594"/>
                        <a14:foregroundMark x1="27998" y1="39815" x2="27998" y2="37831"/>
                        <a14:foregroundMark x1="23192" y1="55732" x2="25573" y2="51543"/>
                        <a14:foregroundMark x1="25573" y1="52337" x2="27778" y2="49162"/>
                        <a14:foregroundMark x1="27160" y1="62698" x2="29586" y2="57892"/>
                        <a14:foregroundMark x1="34524" y1="70635" x2="39330" y2="75044"/>
                        <a14:foregroundMark x1="43298" y1="76631" x2="40123" y2="69444"/>
                        <a14:foregroundMark x1="39109" y1="69841" x2="37125" y2="67460"/>
                        <a14:foregroundMark x1="57848" y1="75220" x2="53836" y2="69444"/>
                        <a14:foregroundMark x1="51455" y1="73236" x2="48677" y2="70459"/>
                        <a14:foregroundMark x1="75353" y1="49162" x2="71561" y2="46958"/>
                        <a14:foregroundMark x1="65785" y1="48942" x2="68386" y2="45194"/>
                        <a14:foregroundMark x1="61420" y1="46384" x2="63007" y2="40608"/>
                        <a14:foregroundMark x1="68959" y1="45767" x2="66402" y2="40608"/>
                        <a14:foregroundMark x1="56041" y1="36817" x2="57231" y2="31041"/>
                        <a14:foregroundMark x1="53263" y1="36596" x2="52646" y2="40388"/>
                        <a14:foregroundMark x1="54056" y1="42769" x2="58818" y2="42989"/>
                        <a14:foregroundMark x1="60802" y1="33025" x2="66005" y2="33025"/>
                        <a14:foregroundMark x1="44885" y1="24295" x2="47487" y2="27249"/>
                        <a14:foregroundMark x1="8466" y1="38801" x2="15653" y2="43563"/>
                        <a14:foregroundMark x1="36552" y1="14506" x2="51058" y2="12743"/>
                        <a14:foregroundMark x1="69180" y1="16711" x2="70547" y2="21693"/>
                        <a14:foregroundMark x1="78307" y1="28439" x2="82099" y2="26279"/>
                        <a14:foregroundMark x1="81305" y1="20106" x2="89286" y2="34612"/>
                        <a14:foregroundMark x1="30952" y1="60714" x2="28792" y2="56129"/>
                        <a14:foregroundMark x1="69974" y1="28439" x2="77513" y2="40212"/>
                        <a14:foregroundMark x1="71958" y1="31261" x2="75132" y2="35009"/>
                        <a14:foregroundMark x1="78704" y1="45194" x2="79321" y2="51543"/>
                        <a14:foregroundMark x1="20414" y1="33642" x2="24780" y2="26058"/>
                        <a14:foregroundMark x1="34127" y1="39991" x2="35758" y2="39418"/>
                        <a14:backgroundMark x1="30379" y1="54718" x2="30952" y2="56922"/>
                        <a14:backgroundMark x1="54453" y1="73810" x2="54630" y2="72840"/>
                        <a14:backgroundMark x1="63007" y1="22487" x2="72972" y2="29453"/>
                        <a14:backgroundMark x1="73545" y1="30467" x2="79101" y2="40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165" y="-31844"/>
            <a:ext cx="1646834" cy="1646834"/>
          </a:xfrm>
          <a:prstGeom prst="rect">
            <a:avLst/>
          </a:prstGeom>
        </p:spPr>
      </p:pic>
      <p:sp>
        <p:nvSpPr>
          <p:cNvPr id="7" name="ม้วนกระดาษแนวนอน 6"/>
          <p:cNvSpPr/>
          <p:nvPr/>
        </p:nvSpPr>
        <p:spPr>
          <a:xfrm>
            <a:off x="2920621" y="147861"/>
            <a:ext cx="6223379" cy="161270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ชื่อเรื่อง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ยุทธศาสตร์ชาติแบ่งเป็น ๖ ด้าน </a:t>
            </a:r>
            <a:endParaRPr lang="th-TH" dirty="0">
              <a:solidFill>
                <a:srgbClr val="00206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2044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620" y="2222304"/>
            <a:ext cx="3800380" cy="2470247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9093"/>
            <a:ext cx="3135866" cy="2495046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23" y="4453932"/>
            <a:ext cx="3539319" cy="2422476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0" y="-31844"/>
            <a:ext cx="3971499" cy="2647666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4139"/>
            <a:ext cx="4435523" cy="2202269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105" y="4692551"/>
            <a:ext cx="4330894" cy="2165447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844"/>
            <a:ext cx="4326340" cy="2210937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659" y="-31844"/>
            <a:ext cx="4326340" cy="2316566"/>
          </a:xfrm>
          <a:prstGeom prst="rect">
            <a:avLst/>
          </a:prstGeom>
        </p:spPr>
      </p:pic>
      <p:sp>
        <p:nvSpPr>
          <p:cNvPr id="2" name="สี่เหลี่ยมผืนผ้ามุมมน 1"/>
          <p:cNvSpPr/>
          <p:nvPr/>
        </p:nvSpPr>
        <p:spPr>
          <a:xfrm>
            <a:off x="900752" y="1596790"/>
            <a:ext cx="9962866" cy="387596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001744" y="1709266"/>
            <a:ext cx="10448726" cy="430940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๒</a:t>
            </a:r>
            <a:r>
              <a:rPr lang="th-TH" sz="32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. ยุทธศาสตร์ด้านการสร้างขีดความสามารถในการแข่งขัน </a:t>
            </a:r>
          </a:p>
          <a:p>
            <a:pPr marL="201168" lvl="1" indent="0">
              <a:buNone/>
            </a:pPr>
            <a:r>
              <a:rPr lang="th-TH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               </a:t>
            </a:r>
            <a:r>
              <a:rPr lang="th-TH" sz="26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ประเด็น</a:t>
            </a:r>
            <a:r>
              <a:rPr lang="th-TH" sz="2600" b="1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ยุทธศาสตร์ </a:t>
            </a:r>
            <a:r>
              <a:rPr lang="en-US" sz="26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:</a:t>
            </a:r>
            <a:endParaRPr lang="th-TH" sz="2600" b="1" dirty="0" smtClean="0">
              <a:solidFill>
                <a:srgbClr val="002060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2216150" lvl="4" indent="-182563">
              <a:buFont typeface="Wingdings" panose="05000000000000000000" pitchFamily="2" charset="2"/>
              <a:buChar char="§"/>
              <a:tabLst>
                <a:tab pos="901700" algn="l"/>
              </a:tabLst>
            </a:pPr>
            <a:r>
              <a:rPr lang="th-TH" sz="26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สร้างมูลค่าทางการเกษตร</a:t>
            </a:r>
          </a:p>
          <a:p>
            <a:pPr marL="2216150" lvl="4" indent="-182563">
              <a:buFont typeface="Wingdings" panose="05000000000000000000" pitchFamily="2" charset="2"/>
              <a:buChar char="§"/>
              <a:tabLst>
                <a:tab pos="901700" algn="l"/>
              </a:tabLst>
            </a:pPr>
            <a:r>
              <a:rPr lang="th-TH" sz="26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อุตสาหกรรมและบริการที่ต่อเนื่องและครบวงจร</a:t>
            </a:r>
          </a:p>
          <a:p>
            <a:pPr marL="2216150" lvl="4" indent="-182563">
              <a:buFont typeface="Wingdings" panose="05000000000000000000" pitchFamily="2" charset="2"/>
              <a:buChar char="§"/>
              <a:tabLst>
                <a:tab pos="901700" algn="l"/>
              </a:tabLst>
            </a:pPr>
            <a:r>
              <a:rPr lang="th-TH" sz="26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สร้างความหลากหลายด้านการท่องเที่ยว</a:t>
            </a:r>
          </a:p>
          <a:p>
            <a:pPr marL="2216150" lvl="4" indent="-182563">
              <a:buFont typeface="Wingdings" panose="05000000000000000000" pitchFamily="2" charset="2"/>
              <a:buChar char="§"/>
              <a:tabLst>
                <a:tab pos="901700" algn="l"/>
              </a:tabLst>
            </a:pPr>
            <a:r>
              <a:rPr lang="th-TH" sz="26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เสริมสร้างเสถียรภาพทางเศรษฐกิจ</a:t>
            </a:r>
            <a:r>
              <a:rPr lang="th-TH" sz="2600" b="1" dirty="0" err="1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มห</a:t>
            </a:r>
            <a:r>
              <a:rPr lang="th-TH" sz="26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ภาค และเชื่อมโยงโครงข่ายคมนาคมไร้รอยต่อ</a:t>
            </a:r>
          </a:p>
          <a:p>
            <a:pPr marL="2216150" lvl="4" indent="-182563">
              <a:buFont typeface="Wingdings" panose="05000000000000000000" pitchFamily="2" charset="2"/>
              <a:buChar char="§"/>
              <a:tabLst>
                <a:tab pos="901700" algn="l"/>
              </a:tabLst>
            </a:pPr>
            <a:r>
              <a:rPr lang="th-TH" sz="2600" b="1" dirty="0" smtClean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 พัฒนาเศรษฐกิจบนพื้นฐานผู้ประกอบการยุคใหม่</a:t>
            </a:r>
          </a:p>
          <a:p>
            <a:pPr marL="901700" lvl="1" indent="-182563">
              <a:buFont typeface="Wingdings" panose="05000000000000000000" pitchFamily="2" charset="2"/>
              <a:buChar char="§"/>
              <a:tabLst>
                <a:tab pos="901700" algn="l"/>
              </a:tabLst>
            </a:pPr>
            <a:endParaRPr lang="th-TH" sz="2400" dirty="0" smtClean="0"/>
          </a:p>
          <a:p>
            <a:pPr marL="901700" lvl="1" indent="0">
              <a:buNone/>
            </a:pPr>
            <a:endParaRPr lang="th-TH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1640" y1="40785" x2="28571" y2="19312"/>
                        <a14:foregroundMark x1="7099" y1="40388" x2="31349" y2="9744"/>
                        <a14:foregroundMark x1="16226" y1="42593" x2="35758" y2="16931"/>
                        <a14:foregroundMark x1="30379" y1="10362" x2="71340" y2="12125"/>
                        <a14:foregroundMark x1="44489" y1="8377" x2="51852" y2="8377"/>
                        <a14:foregroundMark x1="35538" y1="19312" x2="73369" y2="14109"/>
                        <a14:foregroundMark x1="72972" y1="20282" x2="85273" y2="42196"/>
                        <a14:foregroundMark x1="73942" y1="15344" x2="92063" y2="38801"/>
                        <a14:foregroundMark x1="33333" y1="38801" x2="40520" y2="32628"/>
                        <a14:foregroundMark x1="40300" y1="36596" x2="49471" y2="56922"/>
                        <a14:foregroundMark x1="30556" y1="51720" x2="39506" y2="56305"/>
                        <a14:foregroundMark x1="30379" y1="36817" x2="34347" y2="36817"/>
                        <a14:foregroundMark x1="29982" y1="36993" x2="33157" y2="39594"/>
                        <a14:foregroundMark x1="29365" y1="36023" x2="31570" y2="36420"/>
                        <a14:foregroundMark x1="39506" y1="34436" x2="43915" y2="30071"/>
                        <a14:foregroundMark x1="43122" y1="30864" x2="46076" y2="44974"/>
                        <a14:foregroundMark x1="33554" y1="41402" x2="37919" y2="39594"/>
                        <a14:foregroundMark x1="35141" y1="41799" x2="37743" y2="44180"/>
                        <a14:foregroundMark x1="37125" y1="45988" x2="37522" y2="43563"/>
                        <a14:foregroundMark x1="32363" y1="41005" x2="35141" y2="40608"/>
                        <a14:foregroundMark x1="38713" y1="54541" x2="40123" y2="44974"/>
                        <a14:foregroundMark x1="33157" y1="64683" x2="39727" y2="66049"/>
                        <a14:foregroundMark x1="40123" y1="67857" x2="40520" y2="61111"/>
                        <a14:foregroundMark x1="45503" y1="41578" x2="48280" y2="38404"/>
                        <a14:foregroundMark x1="45899" y1="47575" x2="62213" y2="47575"/>
                        <a14:foregroundMark x1="48280" y1="51940" x2="62610" y2="50926"/>
                        <a14:foregroundMark x1="53836" y1="56702" x2="65608" y2="50750"/>
                        <a14:foregroundMark x1="58245" y1="59083" x2="66799" y2="51323"/>
                        <a14:foregroundMark x1="49868" y1="63272" x2="55644" y2="64859"/>
                        <a14:foregroundMark x1="63007" y1="55732" x2="69974" y2="59303"/>
                        <a14:foregroundMark x1="70370" y1="56922" x2="71561" y2="53924"/>
                        <a14:foregroundMark x1="71340" y1="53351" x2="71958" y2="52337"/>
                        <a14:foregroundMark x1="62787" y1="64286" x2="68166" y2="59700"/>
                        <a14:foregroundMark x1="62610" y1="64859" x2="67769" y2="65079"/>
                        <a14:foregroundMark x1="66799" y1="65256" x2="67196" y2="67063"/>
                        <a14:foregroundMark x1="61023" y1="66049" x2="61199" y2="65653"/>
                        <a14:foregroundMark x1="22002" y1="51323" x2="27557" y2="41578"/>
                        <a14:foregroundMark x1="10670" y1="32231" x2="26367" y2="12522"/>
                        <a14:foregroundMark x1="30379" y1="19885" x2="34744" y2="15917"/>
                        <a14:foregroundMark x1="54630" y1="6966" x2="65785" y2="12125"/>
                        <a14:foregroundMark x1="79321" y1="37831" x2="90653" y2="42593"/>
                        <a14:foregroundMark x1="23413" y1="40212" x2="26367" y2="33818"/>
                        <a14:foregroundMark x1="22619" y1="47575" x2="24383" y2="38007"/>
                        <a14:foregroundMark x1="21208" y1="49162" x2="23589" y2="63668"/>
                        <a14:foregroundMark x1="25397" y1="63095" x2="38713" y2="76411"/>
                        <a14:foregroundMark x1="38316" y1="75617" x2="59612" y2="76808"/>
                        <a14:foregroundMark x1="60229" y1="77998" x2="75926" y2="61684"/>
                        <a14:foregroundMark x1="75750" y1="61684" x2="75926" y2="36596"/>
                        <a14:foregroundMark x1="78704" y1="55908" x2="76146" y2="41182"/>
                        <a14:foregroundMark x1="25970" y1="35229" x2="41711" y2="22310"/>
                        <a14:foregroundMark x1="41711" y1="22707" x2="60229" y2="22884"/>
                        <a14:foregroundMark x1="58422" y1="23677" x2="75132" y2="36199"/>
                        <a14:foregroundMark x1="60802" y1="22884" x2="68959" y2="27646"/>
                        <a14:foregroundMark x1="69356" y1="29056" x2="72134" y2="31658"/>
                        <a14:foregroundMark x1="68959" y1="28660" x2="77116" y2="39815"/>
                        <a14:foregroundMark x1="69180" y1="28836" x2="78131" y2="43959"/>
                        <a14:foregroundMark x1="78924" y1="51940" x2="78527" y2="42593"/>
                        <a14:foregroundMark x1="79718" y1="51720" x2="79718" y2="51720"/>
                        <a14:foregroundMark x1="55644" y1="70238" x2="57011" y2="67857"/>
                        <a14:foregroundMark x1="57231" y1="17108" x2="72354" y2="23280"/>
                        <a14:foregroundMark x1="26764" y1="41799" x2="27557" y2="39594"/>
                        <a14:foregroundMark x1="27998" y1="39815" x2="27998" y2="37831"/>
                        <a14:foregroundMark x1="23192" y1="55732" x2="25573" y2="51543"/>
                        <a14:foregroundMark x1="25573" y1="52337" x2="27778" y2="49162"/>
                        <a14:foregroundMark x1="27160" y1="62698" x2="29586" y2="57892"/>
                        <a14:foregroundMark x1="34524" y1="70635" x2="39330" y2="75044"/>
                        <a14:foregroundMark x1="43298" y1="76631" x2="40123" y2="69444"/>
                        <a14:foregroundMark x1="39109" y1="69841" x2="37125" y2="67460"/>
                        <a14:foregroundMark x1="57848" y1="75220" x2="53836" y2="69444"/>
                        <a14:foregroundMark x1="51455" y1="73236" x2="48677" y2="70459"/>
                        <a14:foregroundMark x1="75353" y1="49162" x2="71561" y2="46958"/>
                        <a14:foregroundMark x1="65785" y1="48942" x2="68386" y2="45194"/>
                        <a14:foregroundMark x1="61420" y1="46384" x2="63007" y2="40608"/>
                        <a14:foregroundMark x1="68959" y1="45767" x2="66402" y2="40608"/>
                        <a14:foregroundMark x1="56041" y1="36817" x2="57231" y2="31041"/>
                        <a14:foregroundMark x1="53263" y1="36596" x2="52646" y2="40388"/>
                        <a14:foregroundMark x1="54056" y1="42769" x2="58818" y2="42989"/>
                        <a14:foregroundMark x1="60802" y1="33025" x2="66005" y2="33025"/>
                        <a14:foregroundMark x1="44885" y1="24295" x2="47487" y2="27249"/>
                        <a14:foregroundMark x1="8466" y1="38801" x2="15653" y2="43563"/>
                        <a14:foregroundMark x1="36552" y1="14506" x2="51058" y2="12743"/>
                        <a14:foregroundMark x1="69180" y1="16711" x2="70547" y2="21693"/>
                        <a14:foregroundMark x1="78307" y1="28439" x2="82099" y2="26279"/>
                        <a14:foregroundMark x1="81305" y1="20106" x2="89286" y2="34612"/>
                        <a14:foregroundMark x1="30952" y1="60714" x2="28792" y2="56129"/>
                        <a14:foregroundMark x1="69974" y1="28439" x2="77513" y2="40212"/>
                        <a14:foregroundMark x1="71958" y1="31261" x2="75132" y2="35009"/>
                        <a14:foregroundMark x1="78704" y1="45194" x2="79321" y2="51543"/>
                        <a14:foregroundMark x1="20414" y1="33642" x2="24780" y2="26058"/>
                        <a14:foregroundMark x1="34127" y1="39991" x2="35758" y2="39418"/>
                        <a14:backgroundMark x1="30379" y1="54718" x2="30952" y2="56922"/>
                        <a14:backgroundMark x1="54453" y1="73810" x2="54630" y2="72840"/>
                        <a14:backgroundMark x1="63007" y1="22487" x2="72972" y2="29453"/>
                        <a14:backgroundMark x1="73545" y1="30467" x2="79101" y2="40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165" y="-31844"/>
            <a:ext cx="1646834" cy="164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9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Mod val="40000"/>
            <a:lumOff val="60000"/>
          </a:schemeClr>
        </a:solidFill>
      </a:spPr>
      <a:bodyPr wrap="square">
        <a:spAutoFit/>
      </a:bodyPr>
      <a:lstStyle>
        <a:defPPr algn="thaiDist">
          <a:defRPr sz="2800" dirty="0" smtClean="0">
            <a:latin typeface="TH SarabunIT๙" pitchFamily="34" charset="-34"/>
            <a:cs typeface="TH SarabunIT๙" pitchFamily="34" charset="-34"/>
          </a:defRPr>
        </a:defPPr>
      </a:lstStyle>
      <a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777</TotalTime>
  <Words>881</Words>
  <Application>Microsoft Office PowerPoint</Application>
  <PresentationFormat>กำหนดเอง</PresentationFormat>
  <Paragraphs>103</Paragraphs>
  <Slides>14</Slides>
  <Notes>14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14</vt:i4>
      </vt:variant>
    </vt:vector>
  </HeadingPairs>
  <TitlesOfParts>
    <vt:vector size="15" baseType="lpstr">
      <vt:lpstr>ชุดรูปแบบของ Office</vt:lpstr>
      <vt:lpstr>ยุทธศาสตร์ชาติ ๒๐ ปี : กรอบการพัฒนาระยะยาว</vt:lpstr>
      <vt:lpstr>ความมั่นคง</vt:lpstr>
      <vt:lpstr> ความมั่งคั่ง</vt:lpstr>
      <vt:lpstr>ความยั่งยืน</vt:lpstr>
      <vt:lpstr>เป้าหมายของยุทธศาสตร์ชาติ ๒๐ ปี</vt:lpstr>
      <vt:lpstr>    ที่มาของแนวคิดในการจัดทำยุทธศาสตร์ชาติ</vt:lpstr>
      <vt:lpstr>หลักการจัดทำยุทธศาสตร์ชาติ</vt:lpstr>
      <vt:lpstr>ยุทธศาสตร์ชาติแบ่งเป็น ๖ ด้าน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ยุทธศาสตร์ชาติ 20 ปี : กรอบพัฒนาระยะยาว</dc:title>
  <dc:creator>บัญชี Microsoft</dc:creator>
  <cp:lastModifiedBy>DLA</cp:lastModifiedBy>
  <cp:revision>78</cp:revision>
  <dcterms:created xsi:type="dcterms:W3CDTF">2018-08-16T15:13:09Z</dcterms:created>
  <dcterms:modified xsi:type="dcterms:W3CDTF">2018-08-22T03:48:49Z</dcterms:modified>
</cp:coreProperties>
</file>