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3"/>
  </p:handoutMasterIdLst>
  <p:sldIdLst>
    <p:sldId id="277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07200" cy="99393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31F87-5F46-4F50-B34D-31475B17B6DB}" type="datetimeFigureOut">
              <a:rPr lang="th-TH" smtClean="0"/>
              <a:t>22/08/61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0F86E-A800-4664-80EE-E10D6CED0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4308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EE67-46DF-42BA-8BDB-60C312B72813}" type="datetimeFigureOut">
              <a:rPr lang="th-TH" smtClean="0"/>
              <a:t>22/08/61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AC9C-CB5C-4A38-949D-7C1C7B480A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935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EE67-46DF-42BA-8BDB-60C312B72813}" type="datetimeFigureOut">
              <a:rPr lang="th-TH" smtClean="0"/>
              <a:t>22/08/61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AC9C-CB5C-4A38-949D-7C1C7B480A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175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EE67-46DF-42BA-8BDB-60C312B72813}" type="datetimeFigureOut">
              <a:rPr lang="th-TH" smtClean="0"/>
              <a:t>22/08/61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AC9C-CB5C-4A38-949D-7C1C7B480A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6669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EE67-46DF-42BA-8BDB-60C312B72813}" type="datetimeFigureOut">
              <a:rPr lang="th-TH" smtClean="0"/>
              <a:t>22/08/61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AC9C-CB5C-4A38-949D-7C1C7B480A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296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EE67-46DF-42BA-8BDB-60C312B72813}" type="datetimeFigureOut">
              <a:rPr lang="th-TH" smtClean="0"/>
              <a:t>22/08/61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AC9C-CB5C-4A38-949D-7C1C7B480A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803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EE67-46DF-42BA-8BDB-60C312B72813}" type="datetimeFigureOut">
              <a:rPr lang="th-TH" smtClean="0"/>
              <a:t>22/08/61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AC9C-CB5C-4A38-949D-7C1C7B480A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013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EE67-46DF-42BA-8BDB-60C312B72813}" type="datetimeFigureOut">
              <a:rPr lang="th-TH" smtClean="0"/>
              <a:t>22/08/61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AC9C-CB5C-4A38-949D-7C1C7B480A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818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EE67-46DF-42BA-8BDB-60C312B72813}" type="datetimeFigureOut">
              <a:rPr lang="th-TH" smtClean="0"/>
              <a:t>22/08/61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AC9C-CB5C-4A38-949D-7C1C7B480A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6496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EE67-46DF-42BA-8BDB-60C312B72813}" type="datetimeFigureOut">
              <a:rPr lang="th-TH" smtClean="0"/>
              <a:t>22/08/61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AC9C-CB5C-4A38-949D-7C1C7B480A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4437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EE67-46DF-42BA-8BDB-60C312B72813}" type="datetimeFigureOut">
              <a:rPr lang="th-TH" smtClean="0"/>
              <a:t>22/08/61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AC9C-CB5C-4A38-949D-7C1C7B480A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065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EE67-46DF-42BA-8BDB-60C312B72813}" type="datetimeFigureOut">
              <a:rPr lang="th-TH" smtClean="0"/>
              <a:t>22/08/61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AC9C-CB5C-4A38-949D-7C1C7B480A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986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CEE67-46DF-42BA-8BDB-60C312B72813}" type="datetimeFigureOut">
              <a:rPr lang="th-TH" smtClean="0"/>
              <a:t>22/08/61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6AC9C-CB5C-4A38-949D-7C1C7B480A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54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9115">
            <a:off x="2850053" y="1145460"/>
            <a:ext cx="3350967" cy="584734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สี่เหลี่ยมผืนผ้า 4"/>
          <p:cNvSpPr/>
          <p:nvPr/>
        </p:nvSpPr>
        <p:spPr>
          <a:xfrm>
            <a:off x="2051720" y="404664"/>
            <a:ext cx="7092280" cy="1944216"/>
          </a:xfrm>
          <a:prstGeom prst="rect">
            <a:avLst/>
          </a:prstGeom>
          <a:solidFill>
            <a:schemeClr val="accent3">
              <a:lumMod val="50000"/>
              <a:alpha val="84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2843808" y="653497"/>
            <a:ext cx="6912591" cy="144655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แผนพัฒนาเศรษฐกิจและสังคมแห่งชาติ ฉบับที่ ๑๒</a:t>
            </a:r>
            <a:endParaRPr lang="th-TH" sz="44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03" b="97397" l="3935" r="97700">
                        <a14:foregroundMark x1="27603" y1="71308" x2="69370" y2="23608"/>
                        <a14:foregroundMark x1="16465" y1="21429" x2="74455" y2="66646"/>
                        <a14:foregroundMark x1="14225" y1="45884" x2="86562" y2="45460"/>
                        <a14:foregroundMark x1="48789" y1="11320" x2="50424" y2="78208"/>
                        <a14:foregroundMark x1="22700" y1="46489" x2="32446" y2="69310"/>
                        <a14:foregroundMark x1="30630" y1="46489" x2="37651" y2="58777"/>
                        <a14:foregroundMark x1="35654" y1="62651" x2="50000" y2="67494"/>
                        <a14:foregroundMark x1="27785" y1="69673" x2="50605" y2="80024"/>
                        <a14:foregroundMark x1="34625" y1="65860" x2="48002" y2="73123"/>
                        <a14:foregroundMark x1="52421" y1="67857" x2="80508" y2="47881"/>
                        <a14:foregroundMark x1="74818" y1="51937" x2="62712" y2="76574"/>
                        <a14:foregroundMark x1="54419" y1="76150" x2="60896" y2="64831"/>
                        <a14:foregroundMark x1="61320" y1="66646" x2="64346" y2="71731"/>
                        <a14:foregroundMark x1="52845" y1="60230" x2="52845" y2="60230"/>
                        <a14:foregroundMark x1="60291" y1="37349" x2="60291" y2="37349"/>
                        <a14:foregroundMark x1="61138" y1="37954" x2="76453" y2="46247"/>
                        <a14:foregroundMark x1="51634" y1="24818" x2="61138" y2="33717"/>
                        <a14:foregroundMark x1="19673" y1="50121" x2="26150" y2="69673"/>
                        <a14:foregroundMark x1="20521" y1="55569" x2="22094" y2="60412"/>
                        <a14:foregroundMark x1="28995" y1="71913" x2="36441" y2="77785"/>
                        <a14:foregroundMark x1="37046" y1="77785" x2="46368" y2="80387"/>
                        <a14:foregroundMark x1="51392" y1="80387" x2="62349" y2="77785"/>
                        <a14:foregroundMark x1="63136" y1="77179" x2="78087" y2="60835"/>
                        <a14:foregroundMark x1="77058" y1="64467" x2="67554" y2="75182"/>
                        <a14:foregroundMark x1="14831" y1="41223" x2="47155" y2="12530"/>
                        <a14:foregroundMark x1="21308" y1="40981" x2="24153" y2="34322"/>
                        <a14:foregroundMark x1="33656" y1="29903" x2="51029" y2="24818"/>
                        <a14:foregroundMark x1="36441" y1="23426" x2="50182" y2="18584"/>
                        <a14:foregroundMark x1="51029" y1="19794" x2="66162" y2="24213"/>
                        <a14:foregroundMark x1="67373" y1="28692" x2="76271" y2="35351"/>
                        <a14:foregroundMark x1="70218" y1="48063" x2="70218" y2="53329"/>
                        <a14:foregroundMark x1="15073" y1="43826" x2="21489" y2="42252"/>
                        <a14:foregroundMark x1="13862" y1="43644" x2="9988" y2="32143"/>
                        <a14:foregroundMark x1="11017" y1="44249" x2="11017" y2="44249"/>
                        <a14:foregroundMark x1="9988" y1="44068" x2="6174" y2="39770"/>
                        <a14:foregroundMark x1="6538" y1="38983" x2="9201" y2="31538"/>
                        <a14:foregroundMark x1="9201" y1="31538" x2="13438" y2="24031"/>
                        <a14:foregroundMark x1="16041" y1="21610" x2="24516" y2="12530"/>
                        <a14:foregroundMark x1="24516" y1="12530" x2="38862" y2="6477"/>
                        <a14:foregroundMark x1="38862" y1="6477" x2="51816" y2="4843"/>
                        <a14:foregroundMark x1="51816" y1="4843" x2="61925" y2="6235"/>
                        <a14:foregroundMark x1="61925" y1="6235" x2="74818" y2="12107"/>
                        <a14:foregroundMark x1="75242" y1="12712" x2="85956" y2="23002"/>
                        <a14:foregroundMark x1="85956" y1="23002" x2="93220" y2="37349"/>
                        <a14:foregroundMark x1="93220" y1="37349" x2="93462" y2="40012"/>
                        <a14:foregroundMark x1="93462" y1="40012" x2="80508" y2="44068"/>
                        <a14:foregroundMark x1="79116" y1="40375" x2="69007" y2="19976"/>
                        <a14:foregroundMark x1="73245" y1="29116" x2="79298" y2="37954"/>
                        <a14:foregroundMark x1="79298" y1="37954" x2="85775" y2="29903"/>
                        <a14:foregroundMark x1="85775" y1="29903" x2="86138" y2="40194"/>
                        <a14:foregroundMark x1="80690" y1="33354" x2="69189" y2="20400"/>
                        <a14:foregroundMark x1="68765" y1="19613" x2="83111" y2="27663"/>
                        <a14:foregroundMark x1="76271" y1="21005" x2="46792" y2="12712"/>
                        <a14:foregroundMark x1="52845" y1="12530" x2="67797" y2="11925"/>
                        <a14:foregroundMark x1="69007" y1="14770" x2="78511" y2="19189"/>
                        <a14:foregroundMark x1="63317" y1="11743" x2="43947" y2="6840"/>
                        <a14:foregroundMark x1="40678" y1="10896" x2="18462" y2="23002"/>
                        <a14:foregroundMark x1="26998" y1="24031" x2="44734" y2="14165"/>
                        <a14:foregroundMark x1="15073" y1="26877" x2="22337" y2="43462"/>
                        <a14:foregroundMark x1="24516" y1="37349" x2="37046" y2="43644"/>
                        <a14:foregroundMark x1="54237" y1="35169" x2="55872" y2="36380"/>
                        <a14:foregroundMark x1="65557" y1="33535" x2="74213" y2="36138"/>
                        <a14:foregroundMark x1="55266" y1="70702" x2="55630" y2="66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4340"/>
            <a:ext cx="2204864" cy="220486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302" y="2708920"/>
            <a:ext cx="2010901" cy="1174452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431" y="5373216"/>
            <a:ext cx="2004814" cy="1122696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51" y="3467333"/>
            <a:ext cx="2139730" cy="1203598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74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มุมมน 9"/>
          <p:cNvSpPr/>
          <p:nvPr/>
        </p:nvSpPr>
        <p:spPr>
          <a:xfrm>
            <a:off x="1043608" y="506327"/>
            <a:ext cx="6840760" cy="90644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1187624" y="218295"/>
            <a:ext cx="7200800" cy="90644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1763865" y="188640"/>
            <a:ext cx="6912591" cy="95410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ยุทธศาสตร์ในแผนพัฒนาแผนพัฒนา</a:t>
            </a:r>
            <a:r>
              <a:rPr lang="th-TH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เศรษฐกิจและสังคมแห่งชาติ </a:t>
            </a:r>
            <a:br>
              <a:rPr lang="th-TH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ฉบับที่ ๑๒ มี</a:t>
            </a:r>
            <a:r>
              <a:rPr lang="th-TH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ทั้งหมด ๑๐ ยุทธศาสตร์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547487" y="1772816"/>
            <a:ext cx="5256761" cy="648072"/>
          </a:xfrm>
          <a:prstGeom prst="roundRect">
            <a:avLst/>
          </a:prstGeom>
          <a:solidFill>
            <a:schemeClr val="tx2">
              <a:lumMod val="50000"/>
              <a:alpha val="80000"/>
            </a:schemeClr>
          </a:solidFill>
          <a:ln>
            <a:solidFill>
              <a:schemeClr val="l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35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1. การเสริมสร้างและพัฒนาศักยภาพทุนมนุษย์</a:t>
            </a:r>
            <a:endParaRPr lang="th-TH" b="1" dirty="0">
              <a:effectLst>
                <a:outerShdw blurRad="50800" dist="50800" dir="5400000" algn="ctr" rotWithShape="0">
                  <a:schemeClr val="tx1">
                    <a:alpha val="90000"/>
                  </a:scheme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1547487" y="2636912"/>
            <a:ext cx="6984953" cy="345638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1979712" y="2708920"/>
            <a:ext cx="180020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แนวทางการพัฒนา</a:t>
            </a:r>
            <a:endParaRPr lang="th-TH" sz="2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9812" y="3212976"/>
            <a:ext cx="5148572" cy="27392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มีคุณธรรม จริยธรรม มีวินัย จิตสาธารณะ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พัฒนาศักยภาพคน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ยกระดับคุณภาพการศึกษา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ลดปัจจัยเสี่ยงด้านสุขภาพ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เพิ่มประสิทธิภาพระบบจัดการสุขภาพ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พัฒนาระบบการดูแลสังคมสูงวัย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สถาบันทางสังคมมีส่วนร่วมพัฒนาประเทศ </a:t>
            </a:r>
            <a:endParaRPr lang="th-TH" sz="24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361905" cy="1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8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มุมมน 9"/>
          <p:cNvSpPr/>
          <p:nvPr/>
        </p:nvSpPr>
        <p:spPr>
          <a:xfrm>
            <a:off x="1043608" y="506327"/>
            <a:ext cx="6840760" cy="90644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1187624" y="218295"/>
            <a:ext cx="7200800" cy="90644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1763865" y="188640"/>
            <a:ext cx="6912591" cy="95410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ยุทธศาสตร์ในแผนพัฒนาแผนพัฒนา</a:t>
            </a:r>
            <a:r>
              <a:rPr lang="th-TH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เศรษฐกิจและสังคมแห่งชาติ </a:t>
            </a:r>
            <a:br>
              <a:rPr lang="th-TH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ฉบับที่ ๑๒ มี</a:t>
            </a:r>
            <a:r>
              <a:rPr lang="th-TH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ทั้งหมด ๑๐ ยุทธศาสตร์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547487" y="1731030"/>
            <a:ext cx="7128969" cy="689858"/>
          </a:xfrm>
          <a:prstGeom prst="roundRect">
            <a:avLst/>
          </a:prstGeom>
          <a:solidFill>
            <a:schemeClr val="tx2">
              <a:lumMod val="50000"/>
              <a:alpha val="80000"/>
            </a:schemeClr>
          </a:solidFill>
          <a:ln>
            <a:solidFill>
              <a:schemeClr val="l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35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2. ยุทธศาสตร์การสร้างความเป็นธรรมและลดความเหลื่อมล้ำในสังคม</a:t>
            </a:r>
            <a:endParaRPr lang="th-TH" b="1" dirty="0">
              <a:effectLst>
                <a:outerShdw blurRad="50800" dist="50800" dir="5400000" algn="ctr" rotWithShape="0">
                  <a:schemeClr val="tx1">
                    <a:alpha val="90000"/>
                  </a:scheme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1547487" y="2708920"/>
            <a:ext cx="6984953" cy="208823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1979712" y="2706017"/>
            <a:ext cx="1800200" cy="461665"/>
          </a:xfrm>
          <a:prstGeom prst="rect">
            <a:avLst/>
          </a:prstGeom>
          <a:noFill/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แนวทางการพัฒนา</a:t>
            </a:r>
            <a:endParaRPr lang="th-TH" sz="2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9812" y="3236783"/>
            <a:ext cx="5148572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เพิ่มโอกาสให้กับกลุ่มเป้าหมาย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กระจายบริการภาครัฐให้ครอบคลุมทุกพื้นที่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เสริมสร้างศักยภาพชุมชน</a:t>
            </a: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361905" cy="1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8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มุมมน 9"/>
          <p:cNvSpPr/>
          <p:nvPr/>
        </p:nvSpPr>
        <p:spPr>
          <a:xfrm>
            <a:off x="1043608" y="506327"/>
            <a:ext cx="6840760" cy="90644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1187624" y="218295"/>
            <a:ext cx="7200800" cy="90644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1763865" y="188640"/>
            <a:ext cx="6912591" cy="95410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ยุทธศาสตร์ในแผนพัฒนาแผนพัฒนา</a:t>
            </a:r>
            <a:r>
              <a:rPr lang="th-TH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เศรษฐกิจและสังคมแห่งชาติ </a:t>
            </a:r>
            <a:br>
              <a:rPr lang="th-TH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ฉบับที่ ๑๒ มี</a:t>
            </a:r>
            <a:r>
              <a:rPr lang="th-TH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ทั้งหมด ๑๐ ยุทธศาสตร์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547486" y="1772816"/>
            <a:ext cx="6840938" cy="936104"/>
          </a:xfrm>
          <a:prstGeom prst="roundRect">
            <a:avLst/>
          </a:prstGeom>
          <a:solidFill>
            <a:schemeClr val="tx2">
              <a:lumMod val="50000"/>
              <a:alpha val="80000"/>
            </a:schemeClr>
          </a:solidFill>
          <a:ln>
            <a:solidFill>
              <a:schemeClr val="l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35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3. ยุทธศาสตร์การสร้างความเข้มแข็งทาง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เศรษฐกิจและ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แข่งขันได้อย่างยั่งยืน</a:t>
            </a:r>
            <a:endParaRPr lang="th-TH" b="1" dirty="0">
              <a:effectLst>
                <a:outerShdw blurRad="50800" dist="50800" dir="5400000" algn="ctr" rotWithShape="0">
                  <a:schemeClr val="tx1">
                    <a:alpha val="90000"/>
                  </a:scheme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1547487" y="2996952"/>
            <a:ext cx="6984953" cy="158417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1979712" y="3039343"/>
            <a:ext cx="180020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แนวทางการพัฒนา</a:t>
            </a:r>
            <a:endParaRPr lang="th-TH" sz="2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9812" y="3462099"/>
            <a:ext cx="5148572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บริหารจัดการเศรษฐกิจส่วนรวม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พัฒนาความสามารถในการแข่งขัน</a:t>
            </a: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361905" cy="1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8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มุมมน 9"/>
          <p:cNvSpPr/>
          <p:nvPr/>
        </p:nvSpPr>
        <p:spPr>
          <a:xfrm>
            <a:off x="1043608" y="506327"/>
            <a:ext cx="6840760" cy="90644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1187624" y="218295"/>
            <a:ext cx="7200800" cy="90644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1763865" y="188640"/>
            <a:ext cx="6912591" cy="95410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ยุทธศาสตร์ในแผนพัฒนาแผนพัฒนา</a:t>
            </a:r>
            <a:r>
              <a:rPr lang="th-TH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เศรษฐกิจและสังคมแห่งชาติ </a:t>
            </a:r>
            <a:br>
              <a:rPr lang="th-TH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ฉบับที่ ๑๒ มี</a:t>
            </a:r>
            <a:r>
              <a:rPr lang="th-TH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ทั้งหมด ๑๐ ยุทธศาสตร์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547487" y="1772816"/>
            <a:ext cx="6552905" cy="864096"/>
          </a:xfrm>
          <a:prstGeom prst="roundRect">
            <a:avLst/>
          </a:prstGeom>
          <a:solidFill>
            <a:schemeClr val="tx2">
              <a:lumMod val="50000"/>
              <a:alpha val="80000"/>
            </a:schemeClr>
          </a:solidFill>
          <a:ln>
            <a:solidFill>
              <a:schemeClr val="l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35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4. ยุทธศาสตร์การเติบโตที่เป็นมิตรกับสิ่งแวดล้อมเพื่อการ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พัฒนา</a:t>
            </a:r>
          </a:p>
          <a:p>
            <a:pPr algn="thaiDist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ที่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ยั่งยืน</a:t>
            </a:r>
            <a:endParaRPr lang="th-TH" b="1" dirty="0">
              <a:effectLst>
                <a:outerShdw blurRad="50800" dist="50800" dir="5400000" algn="ctr" rotWithShape="0">
                  <a:schemeClr val="tx1">
                    <a:alpha val="90000"/>
                  </a:scheme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1547487" y="3068960"/>
            <a:ext cx="6984953" cy="345638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1979712" y="3111351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แนวทางการพัฒนา</a:t>
            </a:r>
            <a:endParaRPr lang="th-TH" sz="2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9812" y="3570109"/>
            <a:ext cx="5148572" cy="27392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ฟื้นฟูทรัพยากรธรรมชาติ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เพิ่มประสิทธิภาพการบริหารจัดการทรัพยากรน้ำ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การผลิตเป็นมิตรกับสิ่งแวดล้อม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ลดการปล่อยก๊าซเรือนกระจก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ลดความเสี่ยงด้านภัยพิบัติ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แก้ไขปัญหาด้านทรัพยากรธรรมชาติและสิ่งแวดล้อม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พัฒนาความร่วมมือด้านสิ่งแวดล้อมระหว่างประเทศ</a:t>
            </a:r>
            <a:endParaRPr lang="th-TH" sz="24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361905" cy="1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8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มุมมน 9"/>
          <p:cNvSpPr/>
          <p:nvPr/>
        </p:nvSpPr>
        <p:spPr>
          <a:xfrm>
            <a:off x="1043608" y="506327"/>
            <a:ext cx="6840760" cy="90644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1187624" y="218295"/>
            <a:ext cx="7200800" cy="90644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1763865" y="188640"/>
            <a:ext cx="6912591" cy="95410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ยุทธศาสตร์ในแผนพัฒนาแผนพัฒนา</a:t>
            </a:r>
            <a:r>
              <a:rPr lang="th-TH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เศรษฐกิจและสังคมแห่งชาติ </a:t>
            </a:r>
            <a:br>
              <a:rPr lang="th-TH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ฉบับที่ ๑๒ มี</a:t>
            </a:r>
            <a:r>
              <a:rPr lang="th-TH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ทั้งหมด ๑๐ ยุทธศาสตร์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547487" y="1772816"/>
            <a:ext cx="6840937" cy="1008112"/>
          </a:xfrm>
          <a:prstGeom prst="roundRect">
            <a:avLst/>
          </a:prstGeom>
          <a:solidFill>
            <a:schemeClr val="tx2">
              <a:lumMod val="50000"/>
              <a:alpha val="80000"/>
            </a:schemeClr>
          </a:solidFill>
          <a:ln>
            <a:solidFill>
              <a:schemeClr val="l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35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5. ยุทธศาสตร์การเสริมสร้างความมั่นคงแห่งชาติเพื่อการพัฒนา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ประเทศสู่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ความมั่งคั่ง และยั่งยืน</a:t>
            </a:r>
            <a:endParaRPr lang="th-TH" b="1" dirty="0">
              <a:effectLst>
                <a:outerShdw blurRad="50800" dist="50800" dir="5400000" algn="ctr" rotWithShape="0">
                  <a:schemeClr val="tx1">
                    <a:alpha val="90000"/>
                  </a:scheme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1547487" y="3212976"/>
            <a:ext cx="6984953" cy="2736303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1979712" y="3327375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แนวทางการพัฒนา</a:t>
            </a:r>
            <a:endParaRPr lang="th-TH" sz="2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9812" y="3794264"/>
            <a:ext cx="5148572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รักษาความมั่นคงภายใน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เสริมสร้างศักยภาพการป้องกันประเทศ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ส่งเสริมความร่วมมือกับต่างประเทศด้านความมั่นคง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รักษาความมั่นคง และผลประโยชน์ของชาติทางทะเล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บริหารจัดการความมั่นคง เพื่อการพัฒนา</a:t>
            </a:r>
            <a:endParaRPr lang="th-TH" sz="24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361905" cy="1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8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มุมมน 9"/>
          <p:cNvSpPr/>
          <p:nvPr/>
        </p:nvSpPr>
        <p:spPr>
          <a:xfrm>
            <a:off x="1043608" y="506327"/>
            <a:ext cx="6840760" cy="90644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1187624" y="218295"/>
            <a:ext cx="7200800" cy="90644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1763865" y="188640"/>
            <a:ext cx="6912591" cy="95410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ยุทธศาสตร์ในแผนพัฒนาแผนพัฒนา</a:t>
            </a:r>
            <a:r>
              <a:rPr lang="th-TH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เศรษฐกิจและสังคมแห่งชาติ </a:t>
            </a:r>
            <a:br>
              <a:rPr lang="th-TH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ฉบับที่ ๑๒ มี</a:t>
            </a:r>
            <a:r>
              <a:rPr lang="th-TH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ทั้งหมด ๑๐ ยุทธศาสตร์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547487" y="1587014"/>
            <a:ext cx="6840937" cy="1121906"/>
          </a:xfrm>
          <a:prstGeom prst="roundRect">
            <a:avLst/>
          </a:prstGeom>
          <a:solidFill>
            <a:schemeClr val="tx2">
              <a:lumMod val="50000"/>
              <a:alpha val="80000"/>
            </a:schemeClr>
          </a:solidFill>
          <a:ln>
            <a:solidFill>
              <a:schemeClr val="l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35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6. ยุทธศาสตร์การบริหารจัดการในภาครัฐ การ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ป้องกันการทุจริต ประพฤติ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มิชอบ และ</a:t>
            </a:r>
            <a:r>
              <a:rPr lang="th-TH" b="1" dirty="0" err="1">
                <a:latin typeface="TH SarabunIT๙" pitchFamily="34" charset="-34"/>
                <a:cs typeface="TH SarabunIT๙" pitchFamily="34" charset="-34"/>
              </a:rPr>
              <a:t>ธรรมาภิ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บาลใน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สังคมไทย</a:t>
            </a:r>
            <a:endParaRPr lang="th-TH" b="1" dirty="0">
              <a:effectLst>
                <a:outerShdw blurRad="50800" dist="50800" dir="5400000" algn="ctr" rotWithShape="0">
                  <a:schemeClr val="tx1">
                    <a:alpha val="90000"/>
                  </a:scheme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1547487" y="3068960"/>
            <a:ext cx="6984953" cy="345638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1979712" y="3183359"/>
            <a:ext cx="180020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แนวทางการพัฒนา</a:t>
            </a:r>
            <a:endParaRPr lang="th-TH" sz="2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9812" y="3712964"/>
            <a:ext cx="6264188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ปรับปรุงโครงสร้างหน่วยงาน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ปรับปรุงกระบวนการงบประมาณ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เพิ่มประสิทธิภาพการบริการสาธารณะได้มาตรฐานสากล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เพิ่มประสิทธิภาพการบริหารจัดการให้แก่ </a:t>
            </a:r>
            <a:r>
              <a:rPr lang="th-TH" sz="2400" b="1" dirty="0" err="1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อปท</a:t>
            </a:r>
            <a:r>
              <a:rPr lang="th-TH" sz="24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.</a:t>
            </a:r>
            <a:endParaRPr lang="th-TH" sz="2400" b="1" dirty="0" smtClean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ป้องกันปราบปรามการทุจริต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ปฏิรูปกฎหมายให้มีความทันสมัย</a:t>
            </a:r>
            <a:endParaRPr lang="th-TH" sz="24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361905" cy="1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8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มุมมน 9"/>
          <p:cNvSpPr/>
          <p:nvPr/>
        </p:nvSpPr>
        <p:spPr>
          <a:xfrm>
            <a:off x="1043608" y="506327"/>
            <a:ext cx="6840760" cy="90644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1187624" y="218295"/>
            <a:ext cx="7200800" cy="90644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1763865" y="188640"/>
            <a:ext cx="6912591" cy="95410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ยุทธศาสตร์ในแผนพัฒนาแผนพัฒนา</a:t>
            </a:r>
            <a:r>
              <a:rPr lang="th-TH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เศรษฐกิจและสังคมแห่งชาติ </a:t>
            </a:r>
            <a:br>
              <a:rPr lang="th-TH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ฉบับที่ ๑๒ มี</a:t>
            </a:r>
            <a:r>
              <a:rPr lang="th-TH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ทั้งหมด ๑๐ ยุทธศาสตร์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547487" y="1772816"/>
            <a:ext cx="6696921" cy="720080"/>
          </a:xfrm>
          <a:prstGeom prst="roundRect">
            <a:avLst/>
          </a:prstGeom>
          <a:solidFill>
            <a:schemeClr val="tx2">
              <a:lumMod val="50000"/>
              <a:alpha val="80000"/>
            </a:schemeClr>
          </a:solidFill>
          <a:ln>
            <a:solidFill>
              <a:schemeClr val="l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35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7. ยุทธศาสตร์การพัฒนาโครงสร้าง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พื้นฐานและ</a:t>
            </a:r>
            <a:r>
              <a:rPr lang="th-TH" b="1" dirty="0" err="1">
                <a:latin typeface="TH SarabunIT๙" pitchFamily="34" charset="-34"/>
                <a:cs typeface="TH SarabunIT๙" pitchFamily="34" charset="-34"/>
              </a:rPr>
              <a:t>ระบบโล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จิ</a:t>
            </a:r>
            <a:r>
              <a:rPr lang="th-TH" b="1" dirty="0" err="1">
                <a:latin typeface="TH SarabunIT๙" pitchFamily="34" charset="-34"/>
                <a:cs typeface="TH SarabunIT๙" pitchFamily="34" charset="-34"/>
              </a:rPr>
              <a:t>สติกส์</a:t>
            </a:r>
            <a:endParaRPr lang="th-TH" b="1" dirty="0">
              <a:effectLst>
                <a:outerShdw blurRad="50800" dist="50800" dir="5400000" algn="ctr" rotWithShape="0">
                  <a:schemeClr val="tx1">
                    <a:alpha val="90000"/>
                  </a:scheme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1547487" y="2852936"/>
            <a:ext cx="6984953" cy="345638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1979712" y="2922037"/>
            <a:ext cx="180020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แนวทางการพัฒนา</a:t>
            </a:r>
            <a:endParaRPr lang="th-TH" sz="2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9812" y="3426093"/>
            <a:ext cx="5148572" cy="23698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พัฒนาโครงสร้างพื้นฐาน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สนับสนุนการพัฒนาระบบขนส่ง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พัฒนา</a:t>
            </a:r>
            <a:r>
              <a:rPr lang="th-TH" sz="2400" b="1" dirty="0" err="1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ระบบโล</a:t>
            </a: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จิ</a:t>
            </a:r>
            <a:r>
              <a:rPr lang="th-TH" sz="2400" b="1" dirty="0" err="1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สติกส์</a:t>
            </a:r>
            <a:endParaRPr lang="th-TH" sz="2400" b="1" dirty="0" smtClean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พัฒนาด้านพลังงาน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พัฒนา</a:t>
            </a:r>
            <a:r>
              <a:rPr lang="th-TH" sz="2400" b="1" dirty="0" err="1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เศรษฐกิจ</a:t>
            </a:r>
            <a:r>
              <a:rPr lang="th-TH" sz="2400" b="1" dirty="0" err="1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ดิจิทัล</a:t>
            </a:r>
            <a:endParaRPr lang="th-TH" sz="2400" b="1" dirty="0" smtClean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พัฒนาระบบประปา</a:t>
            </a: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361905" cy="1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8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มุมมน 9"/>
          <p:cNvSpPr/>
          <p:nvPr/>
        </p:nvSpPr>
        <p:spPr>
          <a:xfrm>
            <a:off x="1043608" y="506327"/>
            <a:ext cx="6840760" cy="90644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1187624" y="218295"/>
            <a:ext cx="7200800" cy="90644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1763865" y="188640"/>
            <a:ext cx="6912591" cy="95410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ยุทธศาสตร์ในแผนพัฒนาแผนพัฒนา</a:t>
            </a:r>
            <a:r>
              <a:rPr lang="th-TH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เศรษฐกิจและสังคมแห่งชาติ </a:t>
            </a:r>
            <a:br>
              <a:rPr lang="th-TH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ฉบับที่ ๑๒ มี</a:t>
            </a:r>
            <a:r>
              <a:rPr lang="th-TH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ทั้งหมด ๑๐ ยุทธศาสตร์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547487" y="1700808"/>
            <a:ext cx="7128969" cy="648072"/>
          </a:xfrm>
          <a:prstGeom prst="roundRect">
            <a:avLst/>
          </a:prstGeom>
          <a:solidFill>
            <a:schemeClr val="tx2">
              <a:lumMod val="50000"/>
              <a:alpha val="80000"/>
            </a:schemeClr>
          </a:solidFill>
          <a:ln>
            <a:solidFill>
              <a:schemeClr val="l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35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8. ยุทธศาสตร์การพัฒนาวิทยาศาสตร์ เทคโนโลยี วิจัย 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และ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นวัตกรรม</a:t>
            </a:r>
            <a:endParaRPr lang="en-US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1547487" y="2708920"/>
            <a:ext cx="6984953" cy="288032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1979712" y="2778021"/>
            <a:ext cx="1800200" cy="46166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แนวทางการพัฒนา</a:t>
            </a:r>
            <a:endParaRPr lang="th-TH" sz="2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3282077"/>
            <a:ext cx="5796644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h-TH" sz="24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ส่งเสริมการลงทุนวิจัยและพัฒนาและผลักดันสู่การใช้ประโยชน์ในเชิงพาณิชย์</a:t>
            </a: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และเชิงสังคม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พัฒนา</a:t>
            </a:r>
            <a:r>
              <a:rPr lang="th-TH" sz="24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ผู้ประกอบการให้เป็นผู้ประกอบการทาง</a:t>
            </a: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เทคโนโลยี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sz="24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พัฒนาสภาวะแวดล้อมของการพัฒนาวิทยาศาสตร์เทคโนโลยี วิจัย และ</a:t>
            </a: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นวัตกรรม</a:t>
            </a:r>
            <a:endParaRPr lang="th-TH" sz="24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361905" cy="1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2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มุมมน 9"/>
          <p:cNvSpPr/>
          <p:nvPr/>
        </p:nvSpPr>
        <p:spPr>
          <a:xfrm>
            <a:off x="1043608" y="506327"/>
            <a:ext cx="6840760" cy="90644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1187624" y="218295"/>
            <a:ext cx="7200800" cy="90644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1763865" y="188640"/>
            <a:ext cx="6912591" cy="95410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ยุทธศาสตร์ในแผนพัฒนาแผนพัฒนา</a:t>
            </a:r>
            <a:r>
              <a:rPr lang="th-TH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เศรษฐกิจและสังคมแห่งชาติ </a:t>
            </a:r>
            <a:br>
              <a:rPr lang="th-TH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ฉบับที่ ๑๒ มี</a:t>
            </a:r>
            <a:r>
              <a:rPr lang="th-TH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ทั้งหมด ๑๐ ยุทธศาสตร์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547487" y="1772816"/>
            <a:ext cx="6336881" cy="648072"/>
          </a:xfrm>
          <a:prstGeom prst="roundRect">
            <a:avLst/>
          </a:prstGeom>
          <a:solidFill>
            <a:schemeClr val="tx2">
              <a:lumMod val="50000"/>
              <a:alpha val="80000"/>
            </a:schemeClr>
          </a:solidFill>
          <a:ln>
            <a:solidFill>
              <a:schemeClr val="l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35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9. ยุทธศาสตร์การพัฒนา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ภาคเมือง และ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พื้นที่เศรษฐกิจ</a:t>
            </a:r>
            <a:endParaRPr lang="th-TH" b="1" dirty="0">
              <a:effectLst>
                <a:outerShdw blurRad="50800" dist="50800" dir="5400000" algn="ctr" rotWithShape="0">
                  <a:schemeClr val="tx1">
                    <a:alpha val="90000"/>
                  </a:scheme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1547487" y="2852936"/>
            <a:ext cx="6984953" cy="201622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1979712" y="2924944"/>
            <a:ext cx="180020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แนวทางการพัฒนา</a:t>
            </a:r>
            <a:endParaRPr lang="th-TH" sz="2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9812" y="3429000"/>
            <a:ext cx="6264188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h-TH" sz="24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การพัฒนาภาคเพื่อสร้างโอกาส</a:t>
            </a: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ทางเศรษฐกิจ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การ</a:t>
            </a:r>
            <a:r>
              <a:rPr lang="th-TH" sz="24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พัฒนา</a:t>
            </a: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เมือง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การ</a:t>
            </a:r>
            <a:r>
              <a:rPr lang="th-TH" sz="24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พัฒนาพื้นที่เศรษฐกิจ</a:t>
            </a:r>
            <a:endParaRPr lang="th-TH" sz="2400" b="1" dirty="0" smtClean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361905" cy="1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2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มุมมน 9"/>
          <p:cNvSpPr/>
          <p:nvPr/>
        </p:nvSpPr>
        <p:spPr>
          <a:xfrm>
            <a:off x="1043608" y="506327"/>
            <a:ext cx="6840760" cy="90644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1187624" y="218295"/>
            <a:ext cx="7200800" cy="90644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1763865" y="188640"/>
            <a:ext cx="6912591" cy="95410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ยุทธศาสตร์ในแผนพัฒนาแผนพัฒนา</a:t>
            </a:r>
            <a:r>
              <a:rPr lang="th-TH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เศรษฐกิจและสังคมแห่งชาติ </a:t>
            </a:r>
            <a:br>
              <a:rPr lang="th-TH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ฉบับที่ ๑๒ มี</a:t>
            </a:r>
            <a:r>
              <a:rPr lang="th-TH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ทั้งหมด ๑๐ ยุทธศาสตร์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547487" y="1587014"/>
            <a:ext cx="6336881" cy="689858"/>
          </a:xfrm>
          <a:prstGeom prst="roundRect">
            <a:avLst/>
          </a:prstGeom>
          <a:solidFill>
            <a:schemeClr val="tx2">
              <a:lumMod val="50000"/>
              <a:alpha val="80000"/>
            </a:schemeClr>
          </a:solidFill>
          <a:ln>
            <a:solidFill>
              <a:schemeClr val="l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35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10. ยุทธศาสตร์ความร่วมมือระหว่างประเทศเพื่อการพัฒนา</a:t>
            </a:r>
            <a:endParaRPr lang="th-TH" b="1" dirty="0">
              <a:effectLst>
                <a:outerShdw blurRad="50800" dist="50800" dir="5400000" algn="ctr" rotWithShape="0">
                  <a:schemeClr val="tx1">
                    <a:alpha val="90000"/>
                  </a:scheme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1519957" y="2564904"/>
            <a:ext cx="6868468" cy="331236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1979712" y="2636912"/>
            <a:ext cx="180020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แนวทางการพัฒนา</a:t>
            </a:r>
            <a:endParaRPr lang="th-TH" sz="2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3031226"/>
            <a:ext cx="5832648" cy="26776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h-TH" sz="24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ขยายความร่วมมือทางการค้าและการลงทุนกับมิตร</a:t>
            </a: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ประเทศ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sz="24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พัฒนาความเชื่อมโยงด้านการคมนาคมขนส่ง </a:t>
            </a:r>
            <a:r>
              <a:rPr lang="th-TH" sz="2400" b="1" dirty="0" err="1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โล</a:t>
            </a:r>
            <a:r>
              <a:rPr lang="th-TH" sz="24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จิ</a:t>
            </a:r>
            <a:r>
              <a:rPr lang="th-TH" sz="2400" b="1" dirty="0" err="1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สติกส์</a:t>
            </a:r>
            <a:endParaRPr lang="th-TH" sz="2400" b="1" dirty="0" smtClean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h-TH" sz="24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พัฒนาและส่งเสริมให้ไทยเป็นฐานของการประกอบธุรกิจ </a:t>
            </a: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การบริการ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sz="24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ส่งเสริมการลงทุนไทยใน</a:t>
            </a: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ต่างประเทศ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sz="24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เปิดประตูการค้าและพัฒนาความร่วมมือกับประเทศเพื่อน</a:t>
            </a: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บ้าน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ส่งเสริมความร่วมมือ กับภูมิภาค</a:t>
            </a:r>
            <a:endParaRPr lang="th-TH" sz="24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361905" cy="1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2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มุมมน 9"/>
          <p:cNvSpPr/>
          <p:nvPr/>
        </p:nvSpPr>
        <p:spPr>
          <a:xfrm>
            <a:off x="1043608" y="506327"/>
            <a:ext cx="6840760" cy="90644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1187624" y="218295"/>
            <a:ext cx="7200800" cy="90644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1763865" y="332656"/>
            <a:ext cx="6912591" cy="6463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แผนพัฒนาเศรษฐกิจและสังคมแห่งชาติ ฉบับที่ ๑๒</a:t>
            </a:r>
            <a:endParaRPr lang="th-TH" sz="36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611560" y="2060848"/>
            <a:ext cx="8064896" cy="3168352"/>
          </a:xfrm>
          <a:prstGeom prst="roundRect">
            <a:avLst/>
          </a:prstGeom>
          <a:solidFill>
            <a:schemeClr val="tx2">
              <a:lumMod val="50000"/>
              <a:alpha val="80000"/>
            </a:schemeClr>
          </a:solidFill>
          <a:ln>
            <a:solidFill>
              <a:schemeClr val="l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35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effectLst>
                  <a:outerShdw blurRad="50800" dist="50800" dir="5400000" algn="ctr" rotWithShape="0">
                    <a:schemeClr val="tx1">
                      <a:alpha val="90000"/>
                    </a:scheme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ยึดหลักการ</a:t>
            </a:r>
            <a:endParaRPr lang="en-US" sz="4000" b="1" dirty="0" smtClean="0">
              <a:effectLst>
                <a:outerShdw blurRad="50800" dist="50800" dir="5400000" algn="ctr" rotWithShape="0">
                  <a:schemeClr val="tx1">
                    <a:alpha val="90000"/>
                  </a:scheme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en-US" sz="4000" b="1" dirty="0" smtClean="0">
                <a:effectLst>
                  <a:outerShdw blurRad="50800" dist="50800" dir="5400000" algn="ctr" rotWithShape="0">
                    <a:schemeClr val="tx1">
                      <a:alpha val="90000"/>
                    </a:schemeClr>
                  </a:outerShdw>
                </a:effectLst>
                <a:latin typeface="TH SarabunIT๙" pitchFamily="34" charset="-34"/>
                <a:cs typeface="TH SarabunIT๙" pitchFamily="34" charset="-34"/>
              </a:rPr>
              <a:t>“</a:t>
            </a:r>
            <a:r>
              <a:rPr lang="th-TH" sz="4000" b="1" dirty="0" smtClean="0">
                <a:effectLst>
                  <a:outerShdw blurRad="50800" dist="50800" dir="5400000" algn="ctr" rotWithShape="0">
                    <a:schemeClr val="tx1">
                      <a:alpha val="90000"/>
                    </a:scheme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ปรัชญาของเศรษฐกิจพอเพียง</a:t>
            </a:r>
            <a:r>
              <a:rPr lang="en-US" sz="4000" b="1" dirty="0" smtClean="0">
                <a:effectLst>
                  <a:outerShdw blurRad="50800" dist="50800" dir="5400000" algn="ctr" rotWithShape="0">
                    <a:schemeClr val="tx1">
                      <a:alpha val="90000"/>
                    </a:schemeClr>
                  </a:outerShdw>
                </a:effectLst>
                <a:latin typeface="TH SarabunIT๙" pitchFamily="34" charset="-34"/>
                <a:cs typeface="TH SarabunIT๙" pitchFamily="34" charset="-34"/>
              </a:rPr>
              <a:t>” </a:t>
            </a:r>
            <a:endParaRPr lang="en-US" sz="4000" b="1" dirty="0" smtClean="0">
              <a:effectLst>
                <a:outerShdw blurRad="50800" dist="50800" dir="5400000" algn="ctr" rotWithShape="0">
                  <a:schemeClr val="tx1">
                    <a:alpha val="90000"/>
                  </a:scheme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en-US" sz="4000" b="1" dirty="0" smtClean="0">
                <a:effectLst>
                  <a:outerShdw blurRad="50800" dist="50800" dir="5400000" algn="ctr" rotWithShape="0">
                    <a:schemeClr val="tx1">
                      <a:alpha val="90000"/>
                    </a:schemeClr>
                  </a:outerShdw>
                </a:effectLst>
                <a:latin typeface="TH SarabunIT๙" pitchFamily="34" charset="-34"/>
                <a:cs typeface="TH SarabunIT๙" pitchFamily="34" charset="-34"/>
              </a:rPr>
              <a:t>“</a:t>
            </a:r>
            <a:r>
              <a:rPr lang="th-TH" sz="4000" b="1" dirty="0" smtClean="0">
                <a:effectLst>
                  <a:outerShdw blurRad="50800" dist="50800" dir="5400000" algn="ctr" rotWithShape="0">
                    <a:schemeClr val="tx1">
                      <a:alpha val="90000"/>
                    </a:scheme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การพัฒนาที่ยั่งยืน</a:t>
            </a:r>
            <a:r>
              <a:rPr lang="en-US" sz="4000" b="1" dirty="0" smtClean="0">
                <a:effectLst>
                  <a:outerShdw blurRad="50800" dist="50800" dir="5400000" algn="ctr" rotWithShape="0">
                    <a:schemeClr val="tx1">
                      <a:alpha val="90000"/>
                    </a:schemeClr>
                  </a:outerShdw>
                </a:effectLst>
                <a:latin typeface="TH SarabunIT๙" pitchFamily="34" charset="-34"/>
                <a:cs typeface="TH SarabunIT๙" pitchFamily="34" charset="-34"/>
              </a:rPr>
              <a:t>” </a:t>
            </a:r>
          </a:p>
          <a:p>
            <a:pPr algn="ctr"/>
            <a:r>
              <a:rPr lang="en-US" sz="4000" b="1" dirty="0" smtClean="0">
                <a:effectLst>
                  <a:outerShdw blurRad="50800" dist="50800" dir="5400000" algn="ctr" rotWithShape="0">
                    <a:schemeClr val="tx1">
                      <a:alpha val="90000"/>
                    </a:schemeClr>
                  </a:outerShdw>
                </a:effectLst>
                <a:latin typeface="TH SarabunIT๙" pitchFamily="34" charset="-34"/>
                <a:cs typeface="TH SarabunIT๙" pitchFamily="34" charset="-34"/>
              </a:rPr>
              <a:t>“</a:t>
            </a:r>
            <a:r>
              <a:rPr lang="th-TH" sz="4000" b="1" dirty="0" smtClean="0">
                <a:effectLst>
                  <a:outerShdw blurRad="50800" dist="50800" dir="5400000" algn="ctr" rotWithShape="0">
                    <a:schemeClr val="tx1">
                      <a:alpha val="90000"/>
                    </a:scheme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คนเป็นศูนย์กลางการพัฒนา</a:t>
            </a:r>
            <a:r>
              <a:rPr lang="en-US" sz="4000" b="1" dirty="0" smtClean="0">
                <a:effectLst>
                  <a:outerShdw blurRad="50800" dist="50800" dir="5400000" algn="ctr" rotWithShape="0">
                    <a:schemeClr val="tx1">
                      <a:alpha val="90000"/>
                    </a:schemeClr>
                  </a:outerShdw>
                </a:effectLst>
                <a:latin typeface="TH SarabunIT๙" pitchFamily="34" charset="-34"/>
                <a:cs typeface="TH SarabunIT๙" pitchFamily="34" charset="-34"/>
              </a:rPr>
              <a:t>”</a:t>
            </a:r>
            <a:endParaRPr lang="th-TH" sz="4000" b="1" dirty="0">
              <a:effectLst>
                <a:outerShdw blurRad="50800" dist="50800" dir="5400000" algn="ctr" rotWithShape="0">
                  <a:schemeClr val="tx1">
                    <a:alpha val="90000"/>
                  </a:scheme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361905" cy="1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มุมมน 9"/>
          <p:cNvSpPr/>
          <p:nvPr/>
        </p:nvSpPr>
        <p:spPr>
          <a:xfrm>
            <a:off x="1043608" y="506327"/>
            <a:ext cx="6840760" cy="90644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1187624" y="218295"/>
            <a:ext cx="7200800" cy="90644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1763865" y="188640"/>
            <a:ext cx="6912591" cy="95410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แนวทางขับเคลื่อนแผนพัฒนาเศรษฐกิจและสังคมแห่งชาติ </a:t>
            </a:r>
            <a:r>
              <a:rPr lang="th-TH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ฉบับ</a:t>
            </a:r>
            <a:r>
              <a:rPr lang="th-TH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ที่ 12</a:t>
            </a:r>
            <a:endParaRPr lang="en-US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547487" y="2132856"/>
            <a:ext cx="3672673" cy="648072"/>
          </a:xfrm>
          <a:prstGeom prst="roundRect">
            <a:avLst/>
          </a:prstGeom>
          <a:solidFill>
            <a:schemeClr val="tx2">
              <a:lumMod val="50000"/>
              <a:alpha val="80000"/>
            </a:schemeClr>
          </a:solidFill>
          <a:ln>
            <a:solidFill>
              <a:schemeClr val="l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35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1. สร้างความรู้ความเข้าใจให้ทุกภาคส่วน</a:t>
            </a:r>
            <a:endParaRPr lang="th-TH" sz="2400" b="1" dirty="0">
              <a:effectLst>
                <a:outerShdw blurRad="50800" dist="50800" dir="5400000" algn="ctr" rotWithShape="0">
                  <a:schemeClr val="tx1">
                    <a:alpha val="90000"/>
                  </a:scheme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1531253" y="4581128"/>
            <a:ext cx="6569139" cy="1080120"/>
          </a:xfrm>
          <a:prstGeom prst="roundRect">
            <a:avLst/>
          </a:prstGeom>
          <a:solidFill>
            <a:schemeClr val="tx2">
              <a:lumMod val="50000"/>
              <a:alpha val="80000"/>
            </a:schemeClr>
          </a:solidFill>
          <a:ln>
            <a:solidFill>
              <a:schemeClr val="l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35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3. </a:t>
            </a:r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สำนัก</a:t>
            </a: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งบประมาณ สำนักงานคณะกรรมการพัฒนาระบบราชการ (สำนักงาน </a:t>
            </a:r>
            <a:r>
              <a:rPr lang="th-TH" sz="2400" b="1" dirty="0" err="1">
                <a:latin typeface="TH SarabunIT๙" pitchFamily="34" charset="-34"/>
                <a:cs typeface="TH SarabunIT๙" pitchFamily="34" charset="-34"/>
              </a:rPr>
              <a:t>ก.พ.ร</a:t>
            </a: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.) จัดทำยุทธศาสตร์การจัดสรรงบประมาณแบบมีส่วนร่วม </a:t>
            </a:r>
            <a:endParaRPr lang="th-TH" sz="2400" b="1" dirty="0">
              <a:effectLst>
                <a:outerShdw blurRad="50800" dist="50800" dir="5400000" algn="ctr" rotWithShape="0">
                  <a:schemeClr val="tx1">
                    <a:alpha val="90000"/>
                  </a:scheme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1547487" y="3140968"/>
            <a:ext cx="6552905" cy="1080120"/>
          </a:xfrm>
          <a:prstGeom prst="roundRect">
            <a:avLst/>
          </a:prstGeom>
          <a:solidFill>
            <a:schemeClr val="tx2">
              <a:lumMod val="50000"/>
              <a:alpha val="80000"/>
            </a:schemeClr>
          </a:solidFill>
          <a:ln>
            <a:solidFill>
              <a:schemeClr val="l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35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2. สร้างความเชื่อมโยงระหว่างแผนพัฒนาฯ ฉบับที่ ๑๒ ยุทธศาสตร์ชาติ นโยบายรัฐบาล </a:t>
            </a:r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แผน</a:t>
            </a: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เฉพาะด้าน และแผนปฏิบัติการ</a:t>
            </a:r>
            <a:endParaRPr lang="th-TH" sz="2400" b="1" dirty="0">
              <a:effectLst>
                <a:outerShdw blurRad="50800" dist="50800" dir="5400000" algn="ctr" rotWithShape="0">
                  <a:schemeClr val="tx1">
                    <a:alpha val="90000"/>
                  </a:scheme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683568" y="2024844"/>
            <a:ext cx="935927" cy="86409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วงรี 13"/>
          <p:cNvSpPr/>
          <p:nvPr/>
        </p:nvSpPr>
        <p:spPr>
          <a:xfrm>
            <a:off x="683568" y="3248980"/>
            <a:ext cx="935927" cy="864096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วงรี 14"/>
          <p:cNvSpPr/>
          <p:nvPr/>
        </p:nvSpPr>
        <p:spPr>
          <a:xfrm>
            <a:off x="674052" y="4689140"/>
            <a:ext cx="935927" cy="864096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361905" cy="1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2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มุมมน 9"/>
          <p:cNvSpPr/>
          <p:nvPr/>
        </p:nvSpPr>
        <p:spPr>
          <a:xfrm>
            <a:off x="1043608" y="506327"/>
            <a:ext cx="6840760" cy="90644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1187624" y="218295"/>
            <a:ext cx="7200800" cy="90644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547487" y="2168860"/>
            <a:ext cx="4896721" cy="648072"/>
          </a:xfrm>
          <a:prstGeom prst="roundRect">
            <a:avLst/>
          </a:prstGeom>
          <a:solidFill>
            <a:schemeClr val="tx2">
              <a:lumMod val="50000"/>
              <a:alpha val="80000"/>
            </a:schemeClr>
          </a:solidFill>
          <a:ln>
            <a:solidFill>
              <a:schemeClr val="l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35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4. ผลักดันให้</a:t>
            </a:r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ภาคเอกชน</a:t>
            </a: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ส่วนร่วมในการพัฒนาประเทศ</a:t>
            </a:r>
            <a:endParaRPr lang="th-TH" sz="2400" b="1" dirty="0">
              <a:effectLst>
                <a:outerShdw blurRad="50800" dist="50800" dir="5400000" algn="ctr" rotWithShape="0">
                  <a:schemeClr val="tx1">
                    <a:alpha val="90000"/>
                  </a:scheme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3688" y="242645"/>
            <a:ext cx="6912591" cy="95410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แนวทางขับเคลื่อนแผนพัฒนาเศรษฐกิจและสังคมแห่งชาติ </a:t>
            </a:r>
            <a:r>
              <a:rPr lang="th-TH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ฉบับ</a:t>
            </a:r>
            <a:r>
              <a:rPr lang="th-TH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ที่ 12</a:t>
            </a:r>
            <a:endParaRPr lang="en-US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1547486" y="3356992"/>
            <a:ext cx="6840938" cy="720080"/>
          </a:xfrm>
          <a:prstGeom prst="roundRect">
            <a:avLst/>
          </a:prstGeom>
          <a:solidFill>
            <a:schemeClr val="tx2">
              <a:lumMod val="50000"/>
              <a:alpha val="80000"/>
            </a:schemeClr>
          </a:solidFill>
          <a:ln>
            <a:solidFill>
              <a:schemeClr val="l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35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5. สร้างสภาพแวดล้อมให้เอื้อต่อการขับเคลื่อน</a:t>
            </a:r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แผนของ</a:t>
            </a: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ภาคีการพัฒนาต่าง ๆ </a:t>
            </a:r>
            <a:endParaRPr lang="th-TH" sz="2400" b="1" dirty="0">
              <a:effectLst>
                <a:outerShdw blurRad="50800" dist="50800" dir="5400000" algn="ctr" rotWithShape="0">
                  <a:schemeClr val="tx1">
                    <a:alpha val="90000"/>
                  </a:scheme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1547485" y="4653136"/>
            <a:ext cx="5760819" cy="720080"/>
          </a:xfrm>
          <a:prstGeom prst="roundRect">
            <a:avLst/>
          </a:prstGeom>
          <a:solidFill>
            <a:schemeClr val="tx2">
              <a:lumMod val="50000"/>
              <a:alpha val="80000"/>
            </a:schemeClr>
          </a:solidFill>
          <a:ln>
            <a:solidFill>
              <a:schemeClr val="l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35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6. เพิ่มประสิทธิภาพกลไกรับผิดชอบการ</a:t>
            </a:r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ขับเคลื่อนแผน</a:t>
            </a: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ฯ ที่ชัดเจน</a:t>
            </a:r>
            <a:endParaRPr lang="th-TH" sz="2400" b="1" dirty="0">
              <a:effectLst>
                <a:outerShdw blurRad="50800" dist="50800" dir="5400000" algn="ctr" rotWithShape="0">
                  <a:schemeClr val="tx1">
                    <a:alpha val="90000"/>
                  </a:scheme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วงรี 14"/>
          <p:cNvSpPr/>
          <p:nvPr/>
        </p:nvSpPr>
        <p:spPr>
          <a:xfrm>
            <a:off x="683568" y="2060848"/>
            <a:ext cx="935927" cy="86409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วงรี 15"/>
          <p:cNvSpPr/>
          <p:nvPr/>
        </p:nvSpPr>
        <p:spPr>
          <a:xfrm>
            <a:off x="683568" y="3284984"/>
            <a:ext cx="935927" cy="864096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วงรี 16"/>
          <p:cNvSpPr/>
          <p:nvPr/>
        </p:nvSpPr>
        <p:spPr>
          <a:xfrm>
            <a:off x="683568" y="4581128"/>
            <a:ext cx="935927" cy="864096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361905" cy="1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2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มุมมน 9"/>
          <p:cNvSpPr/>
          <p:nvPr/>
        </p:nvSpPr>
        <p:spPr>
          <a:xfrm>
            <a:off x="1043608" y="506327"/>
            <a:ext cx="6840760" cy="90644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1187624" y="218295"/>
            <a:ext cx="7200800" cy="90644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1763865" y="116632"/>
            <a:ext cx="6912591" cy="107721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การประกาศใช้แผนพัฒนาเศรษฐกิจ และสังคมแห่งชาติ </a:t>
            </a:r>
            <a:br>
              <a:rPr lang="th-TH" sz="32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32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ฉบับที่ ๑๒</a:t>
            </a:r>
            <a:endParaRPr lang="th-TH" sz="32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611560" y="2060848"/>
            <a:ext cx="6984776" cy="2304256"/>
          </a:xfrm>
          <a:prstGeom prst="roundRect">
            <a:avLst/>
          </a:prstGeom>
          <a:solidFill>
            <a:schemeClr val="tx2">
              <a:lumMod val="50000"/>
              <a:alpha val="80000"/>
            </a:schemeClr>
          </a:solidFill>
          <a:ln>
            <a:solidFill>
              <a:schemeClr val="l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35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โปรดเกล้าฯ ให้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ประกาศ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ใช้แผนพัฒนา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เศรษฐกิจและ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สังคมแห่งชาติ ฉบับที่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๑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พ.ศ.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2560 - 2564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)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ตั้งแต่วันที่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๑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ตุลาคม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๒๕๕๙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จนถึงวันที่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๓๐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กันยายน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๒๕๖๔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ประกาศ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ณ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วันที่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๒๙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ธันวาคม ๒๕๕๙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4" b="99812" l="9914" r="99425">
                        <a14:foregroundMark x1="60489" y1="55827" x2="63218" y2="56579"/>
                        <a14:foregroundMark x1="70833" y1="62970" x2="77155" y2="68609"/>
                        <a14:foregroundMark x1="77011" y1="68609" x2="81753" y2="72744"/>
                        <a14:foregroundMark x1="81897" y1="73308" x2="82902" y2="75564"/>
                        <a14:foregroundMark x1="35920" y1="95113" x2="71695" y2="93421"/>
                        <a14:foregroundMark x1="74425" y1="91729" x2="87787" y2="92481"/>
                        <a14:foregroundMark x1="88649" y1="89850" x2="94109" y2="90602"/>
                        <a14:foregroundMark x1="93678" y1="85150" x2="97126" y2="93421"/>
                        <a14:foregroundMark x1="96264" y1="92669" x2="94253" y2="95677"/>
                        <a14:foregroundMark x1="89368" y1="84211" x2="91954" y2="83083"/>
                        <a14:foregroundMark x1="94397" y1="84774" x2="98563" y2="92669"/>
                        <a14:foregroundMark x1="44828" y1="39662" x2="47270" y2="40038"/>
                        <a14:foregroundMark x1="52443" y1="24436" x2="53017" y2="25564"/>
                        <a14:backgroundMark x1="65948" y1="39474" x2="85345" y2="54323"/>
                        <a14:backgroundMark x1="85776" y1="56955" x2="97557" y2="68609"/>
                        <a14:backgroundMark x1="17529" y1="94737" x2="17529" y2="99624"/>
                        <a14:backgroundMark x1="64368" y1="66165" x2="68966" y2="71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0150" y="4271091"/>
            <a:ext cx="3384377" cy="2586909"/>
          </a:xfrm>
          <a:prstGeom prst="rect">
            <a:avLst/>
          </a:prstGeom>
        </p:spPr>
      </p:pic>
      <p:sp>
        <p:nvSpPr>
          <p:cNvPr id="12" name="สี่เหลี่ยมผืนผ้ามุมมน 11"/>
          <p:cNvSpPr/>
          <p:nvPr/>
        </p:nvSpPr>
        <p:spPr>
          <a:xfrm>
            <a:off x="3680989" y="4603080"/>
            <a:ext cx="3222358" cy="1040589"/>
          </a:xfrm>
          <a:prstGeom prst="roundRect">
            <a:avLst/>
          </a:prstGeom>
          <a:solidFill>
            <a:schemeClr val="tx2">
              <a:lumMod val="50000"/>
              <a:alpha val="80000"/>
            </a:schemeClr>
          </a:solidFill>
          <a:ln>
            <a:solidFill>
              <a:schemeClr val="l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35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b="1" dirty="0" smtClean="0">
                <a:effectLst>
                  <a:outerShdw blurRad="50800" dist="50800" dir="5400000" algn="ctr" rotWithShape="0">
                    <a:schemeClr val="tx1">
                      <a:alpha val="90000"/>
                    </a:scheme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ผู้รับสนองพระราชโอกาส</a:t>
            </a:r>
          </a:p>
          <a:p>
            <a:pPr algn="thaiDist"/>
            <a:r>
              <a:rPr lang="th-TH" b="1" dirty="0" smtClean="0">
                <a:effectLst>
                  <a:outerShdw blurRad="50800" dist="50800" dir="5400000" algn="ctr" rotWithShape="0">
                    <a:schemeClr val="tx1">
                      <a:alpha val="90000"/>
                    </a:scheme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พล.อ. ประยุทธ์ จันทร์โอชา</a:t>
            </a:r>
            <a:endParaRPr lang="th-TH" b="1" dirty="0">
              <a:effectLst>
                <a:outerShdw blurRad="50800" dist="50800" dir="5400000" algn="ctr" rotWithShape="0">
                  <a:schemeClr val="tx1">
                    <a:alpha val="90000"/>
                  </a:scheme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361905" cy="1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8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มุมมน 9"/>
          <p:cNvSpPr/>
          <p:nvPr/>
        </p:nvSpPr>
        <p:spPr>
          <a:xfrm>
            <a:off x="1043608" y="506327"/>
            <a:ext cx="6840760" cy="90644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1187624" y="218295"/>
            <a:ext cx="7200800" cy="90644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1763865" y="260648"/>
            <a:ext cx="6912591" cy="83099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ประเด็นการพัฒนาหลักที่สำคัญในช่วงแผนพัฒนาเศรษฐกิจและสังคมแห่งชาติ ฉบับที่ </a:t>
            </a: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๑๒ มีทั้งหมด 20 ประเด็นดังนี้</a:t>
            </a:r>
            <a:endParaRPr lang="th-TH" sz="24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1331640" y="1916832"/>
            <a:ext cx="7200800" cy="864096"/>
          </a:xfrm>
          <a:prstGeom prst="roundRect">
            <a:avLst/>
          </a:prstGeom>
          <a:solidFill>
            <a:schemeClr val="tx2">
              <a:lumMod val="50000"/>
              <a:alpha val="80000"/>
            </a:schemeClr>
          </a:solidFill>
          <a:ln>
            <a:solidFill>
              <a:schemeClr val="l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35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b="1" dirty="0" smtClean="0">
                <a:effectLst>
                  <a:outerShdw blurRad="50800" dist="50800" dir="5400000" algn="ctr" rotWithShape="0">
                    <a:schemeClr val="tx1">
                      <a:alpha val="90000"/>
                    </a:schemeClr>
                  </a:outerShdw>
                </a:effectLst>
                <a:latin typeface="TH SarabunIT๙" pitchFamily="34" charset="-34"/>
                <a:cs typeface="TH SarabunIT๙" pitchFamily="34" charset="-34"/>
              </a:rPr>
              <a:t>1. การพัฒนานวัตกรรมและการนำมาใช้ขับเคลื่อนการพัฒนาในทุกมิติ เพื่อยกระดับศักยภาพของประเทศ</a:t>
            </a:r>
            <a:endParaRPr lang="th-TH" sz="2400" b="1" dirty="0">
              <a:effectLst>
                <a:outerShdw blurRad="50800" dist="50800" dir="5400000" algn="ctr" rotWithShape="0">
                  <a:schemeClr val="tx1">
                    <a:alpha val="90000"/>
                  </a:scheme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1331640" y="3284984"/>
            <a:ext cx="7200800" cy="792088"/>
          </a:xfrm>
          <a:prstGeom prst="roundRect">
            <a:avLst/>
          </a:prstGeom>
          <a:solidFill>
            <a:schemeClr val="tx2">
              <a:lumMod val="50000"/>
              <a:alpha val="80000"/>
            </a:schemeClr>
          </a:solidFill>
          <a:ln>
            <a:solidFill>
              <a:schemeClr val="l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35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2. การส่งเสริมและสนับสนุนการวิจัยและพัฒนาวิทยาศาสตร์เทคโนโลยี </a:t>
            </a:r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24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และ</a:t>
            </a: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นวัตกรรม </a:t>
            </a:r>
            <a:endParaRPr lang="en-US" sz="2400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1296448" y="4365104"/>
            <a:ext cx="7235992" cy="864096"/>
          </a:xfrm>
          <a:prstGeom prst="roundRect">
            <a:avLst/>
          </a:prstGeom>
          <a:solidFill>
            <a:schemeClr val="tx2">
              <a:lumMod val="50000"/>
              <a:alpha val="80000"/>
            </a:schemeClr>
          </a:solidFill>
          <a:ln>
            <a:solidFill>
              <a:schemeClr val="l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35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spc="-30" dirty="0">
                <a:latin typeface="TH SarabunIT๙" pitchFamily="34" charset="-34"/>
                <a:cs typeface="TH SarabunIT๙" pitchFamily="34" charset="-34"/>
              </a:rPr>
              <a:t>3. การเตรียมพร้อมด้านกำลังคนและการเสริมสร้างศักยภาพของประชากรในทุกช่วง</a:t>
            </a:r>
            <a:r>
              <a:rPr lang="th-TH" sz="2400" b="1" spc="-30" dirty="0" smtClean="0">
                <a:latin typeface="TH SarabunIT๙" pitchFamily="34" charset="-34"/>
                <a:cs typeface="TH SarabunIT๙" pitchFamily="34" charset="-34"/>
              </a:rPr>
              <a:t>วัย </a:t>
            </a:r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มุ่งเน้น</a:t>
            </a:r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การยกระดับ</a:t>
            </a: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คุณภาพทุนมนุษย์ของประเทศ</a:t>
            </a:r>
            <a:endParaRPr lang="en-US" sz="2400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1307355" y="5589240"/>
            <a:ext cx="7225085" cy="576064"/>
          </a:xfrm>
          <a:prstGeom prst="roundRect">
            <a:avLst/>
          </a:prstGeom>
          <a:solidFill>
            <a:schemeClr val="tx2">
              <a:lumMod val="50000"/>
              <a:alpha val="80000"/>
            </a:schemeClr>
          </a:solidFill>
          <a:ln>
            <a:solidFill>
              <a:schemeClr val="l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35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4. การสร้างความเป็นธรรมและลดความเหลื่อมล้ำ</a:t>
            </a:r>
            <a:endParaRPr lang="en-US" sz="2400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361905" cy="1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8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มุมมน 9"/>
          <p:cNvSpPr/>
          <p:nvPr/>
        </p:nvSpPr>
        <p:spPr>
          <a:xfrm>
            <a:off x="1043608" y="506327"/>
            <a:ext cx="6840760" cy="90644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1187624" y="218295"/>
            <a:ext cx="7200800" cy="90644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TextBox 10"/>
          <p:cNvSpPr txBox="1"/>
          <p:nvPr/>
        </p:nvSpPr>
        <p:spPr>
          <a:xfrm>
            <a:off x="1763865" y="221739"/>
            <a:ext cx="6912591" cy="83099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ประเด็นการพัฒนาหลักที่สำคัญในช่วงแผนพัฒนาเศรษฐกิจและสังคมแห่งชาติ ฉบับที่ ๑๒ มีทั้งหมด 20 ประเด็นดังนี้</a:t>
            </a:r>
            <a:endParaRPr lang="th-TH" sz="24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1331640" y="2924944"/>
            <a:ext cx="6840760" cy="1008112"/>
          </a:xfrm>
          <a:prstGeom prst="roundRect">
            <a:avLst/>
          </a:prstGeom>
          <a:solidFill>
            <a:schemeClr val="tx2">
              <a:lumMod val="50000"/>
              <a:alpha val="80000"/>
            </a:schemeClr>
          </a:solidFill>
          <a:ln>
            <a:solidFill>
              <a:schemeClr val="l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35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b="1" dirty="0" smtClean="0">
                <a:effectLst>
                  <a:outerShdw blurRad="50800" dist="50800" dir="5400000" algn="ctr" rotWithShape="0">
                    <a:schemeClr val="tx1">
                      <a:alpha val="90000"/>
                    </a:schemeClr>
                  </a:outerShdw>
                </a:effectLst>
                <a:latin typeface="TH SarabunIT๙" pitchFamily="34" charset="-34"/>
                <a:cs typeface="TH SarabunIT๙" pitchFamily="34" charset="-34"/>
              </a:rPr>
              <a:t>6. การปรับระบบการผลิตการเกษตรให้สอดคล้องกับพันธกรณีใน</a:t>
            </a:r>
            <a:r>
              <a:rPr lang="th-TH" sz="2400" b="1" dirty="0" smtClean="0">
                <a:effectLst>
                  <a:outerShdw blurRad="50800" dist="50800" dir="5400000" algn="ctr" rotWithShape="0">
                    <a:schemeClr val="tx1">
                      <a:alpha val="90000"/>
                    </a:scheme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ด้านการ</a:t>
            </a:r>
            <a:r>
              <a:rPr lang="th-TH" sz="2400" b="1" dirty="0" smtClean="0">
                <a:effectLst>
                  <a:outerShdw blurRad="50800" dist="50800" dir="5400000" algn="ctr" rotWithShape="0">
                    <a:schemeClr val="tx1">
                      <a:alpha val="90000"/>
                    </a:schemeClr>
                  </a:outerShdw>
                </a:effectLst>
                <a:latin typeface="TH SarabunIT๙" pitchFamily="34" charset="-34"/>
                <a:cs typeface="TH SarabunIT๙" pitchFamily="34" charset="-34"/>
              </a:rPr>
              <a:t>เปลี่ยนแปลงสภาพภูมิอากาศและศักยภาพของพื้นที่</a:t>
            </a:r>
            <a:endParaRPr lang="th-TH" sz="2400" b="1" dirty="0">
              <a:effectLst>
                <a:outerShdw blurRad="50800" dist="50800" dir="5400000" algn="ctr" rotWithShape="0">
                  <a:schemeClr val="tx1">
                    <a:alpha val="90000"/>
                  </a:scheme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1303353" y="4149080"/>
            <a:ext cx="6869047" cy="1512168"/>
          </a:xfrm>
          <a:prstGeom prst="roundRect">
            <a:avLst/>
          </a:prstGeom>
          <a:solidFill>
            <a:schemeClr val="tx2">
              <a:lumMod val="50000"/>
              <a:alpha val="80000"/>
            </a:schemeClr>
          </a:solidFill>
          <a:ln>
            <a:solidFill>
              <a:schemeClr val="l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35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b="1" dirty="0" smtClean="0">
                <a:effectLst>
                  <a:outerShdw blurRad="50800" dist="50800" dir="5400000" algn="ctr" rotWithShape="0">
                    <a:schemeClr val="tx1">
                      <a:alpha val="90000"/>
                    </a:schemeClr>
                  </a:outerShdw>
                </a:effectLst>
                <a:latin typeface="TH SarabunIT๙" pitchFamily="34" charset="-34"/>
                <a:cs typeface="TH SarabunIT๙" pitchFamily="34" charset="-34"/>
              </a:rPr>
              <a:t>7. การเพิ่มศักยภาพฐานการผลิตและบริการเดิมที่มีศักยภาพในปัจจุบันให้ต่อยอดไปสู่ฐานการผลิตและบริการที่ใช้เทคโนโลยีที่เข้มข้นและมีนวัตกรรมมากขึ้น ควบคู่กับการวางรากฐานเพื่อสร้างและพัฒนาภาคการผลิตและบริการสำหรับอนาคต </a:t>
            </a: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1331640" y="5877272"/>
            <a:ext cx="6840760" cy="576064"/>
          </a:xfrm>
          <a:prstGeom prst="roundRect">
            <a:avLst/>
          </a:prstGeom>
          <a:solidFill>
            <a:schemeClr val="tx2">
              <a:lumMod val="50000"/>
              <a:alpha val="80000"/>
            </a:schemeClr>
          </a:solidFill>
          <a:ln>
            <a:solidFill>
              <a:schemeClr val="l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35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b="1" dirty="0" smtClean="0">
                <a:effectLst>
                  <a:outerShdw blurRad="50800" dist="50800" dir="5400000" algn="ctr" rotWithShape="0">
                    <a:schemeClr val="tx1">
                      <a:alpha val="90000"/>
                    </a:schemeClr>
                  </a:outerShdw>
                </a:effectLst>
                <a:latin typeface="TH SarabunIT๙" pitchFamily="34" charset="-34"/>
                <a:cs typeface="TH SarabunIT๙" pitchFamily="34" charset="-34"/>
              </a:rPr>
              <a:t>8. การส่งเสริมสร้างความเข้มแข็งของเศรษฐกิจกระแสใหม่</a:t>
            </a:r>
            <a:endParaRPr lang="th-TH" sz="2400" b="1" dirty="0">
              <a:effectLst>
                <a:outerShdw blurRad="50800" dist="50800" dir="5400000" algn="ctr" rotWithShape="0">
                  <a:schemeClr val="tx1">
                    <a:alpha val="90000"/>
                  </a:scheme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1331640" y="1772816"/>
            <a:ext cx="6840760" cy="864096"/>
          </a:xfrm>
          <a:prstGeom prst="roundRect">
            <a:avLst/>
          </a:prstGeom>
          <a:solidFill>
            <a:schemeClr val="tx2">
              <a:lumMod val="50000"/>
              <a:alpha val="80000"/>
            </a:schemeClr>
          </a:solidFill>
          <a:ln>
            <a:solidFill>
              <a:schemeClr val="l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35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5. การปรับโครงสร้างการผลิตและการสร้างโอกาสทาง</a:t>
            </a:r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เศรษฐกิจ</a:t>
            </a:r>
            <a:br>
              <a:rPr lang="th-TH" sz="24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ใน</a:t>
            </a: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แต่ละช่วงของห่วงโซ่มูลค่า</a:t>
            </a:r>
            <a:endParaRPr lang="en-US" sz="2400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361905" cy="1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8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มุมมน 9"/>
          <p:cNvSpPr/>
          <p:nvPr/>
        </p:nvSpPr>
        <p:spPr>
          <a:xfrm>
            <a:off x="1043608" y="506327"/>
            <a:ext cx="6840760" cy="90644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1187624" y="218295"/>
            <a:ext cx="7200800" cy="90644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331640" y="4077072"/>
            <a:ext cx="7056784" cy="864096"/>
          </a:xfrm>
          <a:prstGeom prst="roundRect">
            <a:avLst/>
          </a:prstGeom>
          <a:solidFill>
            <a:schemeClr val="tx2">
              <a:lumMod val="50000"/>
              <a:alpha val="80000"/>
            </a:schemeClr>
          </a:solidFill>
          <a:ln>
            <a:solidFill>
              <a:schemeClr val="l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35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11. การพัฒนาวิสาหกิจขนาดย่อย ขนาดเล็กและขนาดกลาง </a:t>
            </a:r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วิสาหกิจ</a:t>
            </a: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ชุมชน </a:t>
            </a:r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และวิสาหกิจเพื่อ</a:t>
            </a: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สังคม</a:t>
            </a:r>
            <a:endParaRPr lang="th-TH" sz="2400" b="1" dirty="0">
              <a:effectLst>
                <a:outerShdw blurRad="50800" dist="50800" dir="5400000" algn="ctr" rotWithShape="0">
                  <a:schemeClr val="tx1">
                    <a:alpha val="90000"/>
                  </a:scheme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1323858" y="1916832"/>
            <a:ext cx="7064566" cy="792088"/>
          </a:xfrm>
          <a:prstGeom prst="roundRect">
            <a:avLst/>
          </a:prstGeom>
          <a:solidFill>
            <a:schemeClr val="tx2">
              <a:lumMod val="50000"/>
              <a:alpha val="80000"/>
            </a:schemeClr>
          </a:solidFill>
          <a:ln>
            <a:solidFill>
              <a:schemeClr val="l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35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b="1" dirty="0" smtClean="0">
                <a:effectLst>
                  <a:outerShdw blurRad="50800" dist="50800" dir="5400000" algn="ctr" rotWithShape="0">
                    <a:schemeClr val="tx1">
                      <a:alpha val="90000"/>
                    </a:schemeClr>
                  </a:outerShdw>
                </a:effectLst>
                <a:latin typeface="TH SarabunIT๙" pitchFamily="34" charset="-34"/>
                <a:cs typeface="TH SarabunIT๙" pitchFamily="34" charset="-34"/>
              </a:rPr>
              <a:t>9. การสร้างขีดความสามารถในการแข่งขันของธุรกิจบริการและการท่องเที่ยวที่มีศักยภาพให้เติบโตและสนับสนุนภาคการผลิต</a:t>
            </a: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1331640" y="3068960"/>
            <a:ext cx="7056784" cy="576064"/>
          </a:xfrm>
          <a:prstGeom prst="roundRect">
            <a:avLst/>
          </a:prstGeom>
          <a:solidFill>
            <a:schemeClr val="tx2">
              <a:lumMod val="50000"/>
              <a:alpha val="80000"/>
            </a:schemeClr>
          </a:solidFill>
          <a:ln>
            <a:solidFill>
              <a:schemeClr val="l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35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b="1" dirty="0" smtClean="0">
                <a:effectLst>
                  <a:outerShdw blurRad="50800" dist="50800" dir="5400000" algn="ctr" rotWithShape="0">
                    <a:schemeClr val="tx1">
                      <a:alpha val="90000"/>
                    </a:schemeClr>
                  </a:outerShdw>
                </a:effectLst>
                <a:latin typeface="TH SarabunIT๙" pitchFamily="34" charset="-34"/>
                <a:cs typeface="TH SarabunIT๙" pitchFamily="34" charset="-34"/>
              </a:rPr>
              <a:t>10. การสร้างความเชื่อมโยงระหว่างภาคการผลิต</a:t>
            </a:r>
            <a:endParaRPr lang="th-TH" sz="2400" b="1" dirty="0">
              <a:effectLst>
                <a:outerShdw blurRad="50800" dist="50800" dir="5400000" algn="ctr" rotWithShape="0">
                  <a:schemeClr val="tx1">
                    <a:alpha val="90000"/>
                  </a:scheme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1323858" y="5373216"/>
            <a:ext cx="7064566" cy="864096"/>
          </a:xfrm>
          <a:prstGeom prst="roundRect">
            <a:avLst/>
          </a:prstGeom>
          <a:solidFill>
            <a:schemeClr val="tx2">
              <a:lumMod val="50000"/>
              <a:alpha val="80000"/>
            </a:schemeClr>
          </a:solidFill>
          <a:ln>
            <a:solidFill>
              <a:schemeClr val="l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35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12. การสร้างความมั่นคงของฐาน</a:t>
            </a:r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ทรัพยากรธรรมชาติและ</a:t>
            </a: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ยกระดับคุณภาพ</a:t>
            </a:r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สิ่งแวดล้อม</a:t>
            </a:r>
            <a:endParaRPr lang="th-TH" sz="2400" b="1" dirty="0">
              <a:effectLst>
                <a:outerShdw blurRad="50800" dist="50800" dir="5400000" algn="ctr" rotWithShape="0">
                  <a:schemeClr val="tx1">
                    <a:alpha val="90000"/>
                  </a:scheme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63865" y="260648"/>
            <a:ext cx="6912591" cy="83099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ประเด็นการพัฒนาหลักที่สำคัญในช่วงแผนพัฒนาเศรษฐกิจและสังคมแห่งชาติ ฉบับที่ </a:t>
            </a: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๑๒ มีทั้งหมด 20 ประเด็นดังนี้</a:t>
            </a:r>
            <a:endParaRPr lang="th-TH" sz="24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361905" cy="1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8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มุมมน 9"/>
          <p:cNvSpPr/>
          <p:nvPr/>
        </p:nvSpPr>
        <p:spPr>
          <a:xfrm>
            <a:off x="1043608" y="506327"/>
            <a:ext cx="6840760" cy="90644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1187624" y="218295"/>
            <a:ext cx="7200800" cy="90644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331640" y="2132856"/>
            <a:ext cx="7056784" cy="864096"/>
          </a:xfrm>
          <a:prstGeom prst="roundRect">
            <a:avLst/>
          </a:prstGeom>
          <a:solidFill>
            <a:schemeClr val="tx2">
              <a:lumMod val="50000"/>
              <a:alpha val="80000"/>
            </a:schemeClr>
          </a:solidFill>
          <a:ln>
            <a:solidFill>
              <a:schemeClr val="l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35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13. การฟื้นฟูพื้นฐานด้านความมั่นคงที่เป็นปัจจัยสำคัญต่อการพัฒนาทาง</a:t>
            </a:r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เศรษฐกิจ</a:t>
            </a:r>
            <a:br>
              <a:rPr lang="th-TH" sz="24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และ</a:t>
            </a: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สังคมของประเทศ</a:t>
            </a:r>
            <a:endParaRPr lang="th-TH" sz="2400" b="1" dirty="0">
              <a:effectLst>
                <a:outerShdw blurRad="50800" dist="50800" dir="5400000" algn="ctr" rotWithShape="0">
                  <a:schemeClr val="tx1">
                    <a:alpha val="90000"/>
                  </a:scheme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1342447" y="3429000"/>
            <a:ext cx="7045977" cy="864096"/>
          </a:xfrm>
          <a:prstGeom prst="roundRect">
            <a:avLst/>
          </a:prstGeom>
          <a:solidFill>
            <a:schemeClr val="tx2">
              <a:lumMod val="50000"/>
              <a:alpha val="80000"/>
            </a:schemeClr>
          </a:solidFill>
          <a:ln>
            <a:solidFill>
              <a:schemeClr val="l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35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14. การบริหารจัดการในภาครัฐ การป้องกันการทุจริตประพฤติมิ</a:t>
            </a:r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ชอบ </a:t>
            </a:r>
            <a:br>
              <a:rPr lang="th-TH" sz="24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และการ</a:t>
            </a: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สร้าง</a:t>
            </a:r>
            <a:r>
              <a:rPr lang="th-TH" sz="2400" b="1" dirty="0" err="1">
                <a:latin typeface="TH SarabunIT๙" pitchFamily="34" charset="-34"/>
                <a:cs typeface="TH SarabunIT๙" pitchFamily="34" charset="-34"/>
              </a:rPr>
              <a:t>ธรรมาภิ</a:t>
            </a: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บาลในสังคมไทย</a:t>
            </a:r>
            <a:endParaRPr lang="th-TH" sz="2400" b="1" dirty="0">
              <a:effectLst>
                <a:outerShdw blurRad="50800" dist="50800" dir="5400000" algn="ctr" rotWithShape="0">
                  <a:schemeClr val="tx1">
                    <a:alpha val="90000"/>
                  </a:scheme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1342447" y="4725144"/>
            <a:ext cx="7045977" cy="1512168"/>
          </a:xfrm>
          <a:prstGeom prst="roundRect">
            <a:avLst/>
          </a:prstGeom>
          <a:solidFill>
            <a:schemeClr val="tx2">
              <a:lumMod val="50000"/>
              <a:alpha val="80000"/>
            </a:schemeClr>
          </a:solidFill>
          <a:ln>
            <a:solidFill>
              <a:schemeClr val="l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35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15. การพัฒนาโครงสร้างพื้นฐานและ</a:t>
            </a:r>
            <a:r>
              <a:rPr lang="th-TH" sz="2400" b="1" dirty="0" err="1">
                <a:latin typeface="TH SarabunIT๙" pitchFamily="34" charset="-34"/>
                <a:cs typeface="TH SarabunIT๙" pitchFamily="34" charset="-34"/>
              </a:rPr>
              <a:t>ระบบโล</a:t>
            </a: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จิ</a:t>
            </a:r>
            <a:r>
              <a:rPr lang="th-TH" sz="2400" b="1" dirty="0" err="1">
                <a:latin typeface="TH SarabunIT๙" pitchFamily="34" charset="-34"/>
                <a:cs typeface="TH SarabunIT๙" pitchFamily="34" charset="-34"/>
              </a:rPr>
              <a:t>สติกส์</a:t>
            </a: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ของประเทศเพื่อขยายขีดความสามารถและพัฒนาคุณภาพการ</a:t>
            </a:r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ให้บริการเพื่อ</a:t>
            </a: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รองรับการขยายตัวของเมืองและพื้นที่เศรษฐกิจหลัก </a:t>
            </a:r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และ</a:t>
            </a:r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ส่งเสริมการ</a:t>
            </a: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พัฒนาคุณภาพชีวิตของทุกกลุ่มในสังคม</a:t>
            </a:r>
            <a:endParaRPr lang="th-TH" sz="2400" b="1" dirty="0">
              <a:effectLst>
                <a:outerShdw blurRad="50800" dist="50800" dir="5400000" algn="ctr" rotWithShape="0">
                  <a:schemeClr val="tx1">
                    <a:alpha val="90000"/>
                  </a:scheme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3865" y="260648"/>
            <a:ext cx="6912591" cy="83099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ประเด็นการพัฒนาหลักที่สำคัญในช่วงแผนพัฒนาเศรษฐกิจและสังคมแห่งชาติ ฉบับที่ </a:t>
            </a: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๑๒ มีทั้งหมด 20 ประเด็นดังนี้</a:t>
            </a:r>
            <a:endParaRPr lang="th-TH" sz="24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361905" cy="1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8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มุมมน 9"/>
          <p:cNvSpPr/>
          <p:nvPr/>
        </p:nvSpPr>
        <p:spPr>
          <a:xfrm>
            <a:off x="1043608" y="506327"/>
            <a:ext cx="6840760" cy="90644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1187624" y="218295"/>
            <a:ext cx="7200800" cy="90644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547487" y="1772816"/>
            <a:ext cx="6840937" cy="576064"/>
          </a:xfrm>
          <a:prstGeom prst="roundRect">
            <a:avLst/>
          </a:prstGeom>
          <a:solidFill>
            <a:schemeClr val="tx2">
              <a:lumMod val="50000"/>
              <a:alpha val="80000"/>
            </a:schemeClr>
          </a:solidFill>
          <a:ln>
            <a:solidFill>
              <a:schemeClr val="l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35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16. การพัฒนาภาค เมือง และพื้นที่เศรษฐกิจ</a:t>
            </a:r>
            <a:endParaRPr lang="th-TH" sz="2400" b="1" dirty="0">
              <a:effectLst>
                <a:outerShdw blurRad="50800" dist="50800" dir="5400000" algn="ctr" rotWithShape="0">
                  <a:schemeClr val="tx1">
                    <a:alpha val="90000"/>
                  </a:scheme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1547664" y="3789040"/>
            <a:ext cx="6840760" cy="576064"/>
          </a:xfrm>
          <a:prstGeom prst="roundRect">
            <a:avLst/>
          </a:prstGeom>
          <a:solidFill>
            <a:schemeClr val="tx2">
              <a:lumMod val="50000"/>
              <a:alpha val="80000"/>
            </a:schemeClr>
          </a:solidFill>
          <a:ln>
            <a:solidFill>
              <a:schemeClr val="l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35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18. การส่งเสริมการลงทุนไทยในต่างประเทศ</a:t>
            </a:r>
            <a:endParaRPr lang="th-TH" sz="2400" b="1" dirty="0">
              <a:effectLst>
                <a:outerShdw blurRad="50800" dist="50800" dir="5400000" algn="ctr" rotWithShape="0">
                  <a:schemeClr val="tx1">
                    <a:alpha val="90000"/>
                  </a:scheme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1547664" y="2708920"/>
            <a:ext cx="6840760" cy="720080"/>
          </a:xfrm>
          <a:prstGeom prst="roundRect">
            <a:avLst/>
          </a:prstGeom>
          <a:solidFill>
            <a:schemeClr val="tx2">
              <a:lumMod val="50000"/>
              <a:alpha val="80000"/>
            </a:schemeClr>
          </a:solidFill>
          <a:ln>
            <a:solidFill>
              <a:schemeClr val="l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35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17. การสร้างความร่วมมือระหว่างประเทศให้เข้มข้นและส่งผลต่อการ</a:t>
            </a:r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พัฒนาอย่าง</a:t>
            </a: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เต็มที่</a:t>
            </a:r>
            <a:endParaRPr lang="th-TH" sz="2400" b="1" dirty="0">
              <a:effectLst>
                <a:outerShdw blurRad="50800" dist="50800" dir="5400000" algn="ctr" rotWithShape="0">
                  <a:schemeClr val="tx1">
                    <a:alpha val="90000"/>
                  </a:scheme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1547664" y="4653136"/>
            <a:ext cx="6840760" cy="792088"/>
          </a:xfrm>
          <a:prstGeom prst="roundRect">
            <a:avLst/>
          </a:prstGeom>
          <a:solidFill>
            <a:schemeClr val="tx2">
              <a:lumMod val="50000"/>
              <a:alpha val="80000"/>
            </a:schemeClr>
          </a:solidFill>
          <a:ln>
            <a:solidFill>
              <a:schemeClr val="l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35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19. การปรับปรุงภาคการเงินของไทยให้มีประสิทธิภาพมาก</a:t>
            </a:r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ขึ้นและ</a:t>
            </a: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ให้สามารถแข่งขันได้</a:t>
            </a:r>
            <a:endParaRPr lang="th-TH" sz="2400" b="1" dirty="0">
              <a:effectLst>
                <a:outerShdw blurRad="50800" dist="50800" dir="5400000" algn="ctr" rotWithShape="0">
                  <a:schemeClr val="tx1">
                    <a:alpha val="90000"/>
                  </a:scheme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1547663" y="5733256"/>
            <a:ext cx="6840761" cy="576064"/>
          </a:xfrm>
          <a:prstGeom prst="roundRect">
            <a:avLst/>
          </a:prstGeom>
          <a:solidFill>
            <a:schemeClr val="tx2">
              <a:lumMod val="50000"/>
              <a:alpha val="80000"/>
            </a:schemeClr>
          </a:solidFill>
          <a:ln>
            <a:solidFill>
              <a:schemeClr val="l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35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20. การปฏิรูปด้านการคลังและงบประมาณ</a:t>
            </a:r>
            <a:endParaRPr lang="th-TH" sz="2400" b="1" dirty="0">
              <a:effectLst>
                <a:outerShdw blurRad="50800" dist="50800" dir="5400000" algn="ctr" rotWithShape="0">
                  <a:schemeClr val="tx1">
                    <a:alpha val="90000"/>
                  </a:scheme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3865" y="260648"/>
            <a:ext cx="6912591" cy="83099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ประเด็นการพัฒนาหลักที่สำคัญในช่วงแผนพัฒนาเศรษฐกิจและสังคมแห่งชาติ ฉบับที่ </a:t>
            </a: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๑๒ มีทั้งหมด 20 ประเด็นดังนี้</a:t>
            </a:r>
            <a:endParaRPr lang="th-TH" sz="24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361905" cy="1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8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มุมมน 9"/>
          <p:cNvSpPr/>
          <p:nvPr/>
        </p:nvSpPr>
        <p:spPr>
          <a:xfrm>
            <a:off x="1043608" y="506327"/>
            <a:ext cx="6840760" cy="90644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1187624" y="218295"/>
            <a:ext cx="7200800" cy="90644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1763865" y="260648"/>
            <a:ext cx="6912591" cy="83099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วัตถุประสงค์และเป้าหมายการพัฒนาในช่วงแผนพัฒนาเศรษฐกิจและสังคมแห่งชาติ ฉบับที่ ๑๒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323528" y="1772816"/>
            <a:ext cx="4104721" cy="4896544"/>
          </a:xfrm>
          <a:prstGeom prst="roundRect">
            <a:avLst/>
          </a:prstGeom>
          <a:solidFill>
            <a:schemeClr val="tx2">
              <a:lumMod val="50000"/>
              <a:alpha val="80000"/>
            </a:schemeClr>
          </a:solidFill>
          <a:ln>
            <a:solidFill>
              <a:schemeClr val="l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35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endParaRPr lang="th-TH" sz="2000" b="1" dirty="0">
              <a:effectLst>
                <a:outerShdw blurRad="50800" dist="50800" dir="5400000" algn="ctr" rotWithShape="0">
                  <a:schemeClr val="tx1">
                    <a:alpha val="90000"/>
                  </a:scheme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4788024" y="1772816"/>
            <a:ext cx="4104456" cy="4896544"/>
          </a:xfrm>
          <a:prstGeom prst="roundRect">
            <a:avLst/>
          </a:prstGeom>
          <a:solidFill>
            <a:schemeClr val="tx2">
              <a:lumMod val="50000"/>
              <a:alpha val="80000"/>
            </a:schemeClr>
          </a:solidFill>
          <a:ln>
            <a:solidFill>
              <a:schemeClr val="l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35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endParaRPr lang="th-TH" sz="2000" b="1" dirty="0">
              <a:effectLst>
                <a:outerShdw blurRad="50800" dist="50800" dir="5400000" algn="ctr" rotWithShape="0">
                  <a:schemeClr val="tx1">
                    <a:alpha val="90000"/>
                  </a:scheme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177281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วัตถุประสงค์</a:t>
            </a:r>
            <a:endParaRPr lang="th-TH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6096" y="177281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u="sng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เป้าหมาย</a:t>
            </a:r>
            <a:endParaRPr lang="th-TH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327389"/>
            <a:ext cx="374441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มีจริยธรรม ความรู้ความสามารถ และพัฒนาตนเองได้ต่อเนื่องตลอดชีวิต</a:t>
            </a:r>
          </a:p>
          <a:p>
            <a:pPr marL="457200" indent="-457200"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มีความมั่นคง ทางเศรษฐกิจและสังคม</a:t>
            </a:r>
          </a:p>
          <a:p>
            <a:pPr marL="457200" indent="-457200"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เศรษฐกิจ เข็มแข็ง แข่งขันได้ และมีความยั่งยืน</a:t>
            </a:r>
          </a:p>
          <a:p>
            <a:pPr marL="457200" indent="-457200"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รักษาและฟื้นฟูทรัพยากรธรรมชาติ และสิ่งแวดล้อม</a:t>
            </a:r>
          </a:p>
          <a:p>
            <a:pPr marL="457200" indent="-457200" algn="thaiDist">
              <a:buFont typeface="Arial" pitchFamily="34" charset="0"/>
              <a:buChar char="•"/>
            </a:pPr>
            <a:r>
              <a:rPr lang="th-TH" sz="2000" b="1" spc="-70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การบริหารราชการแผ่นดิน</a:t>
            </a:r>
            <a:r>
              <a:rPr lang="th-TH" sz="2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มีประสิทธิภาพ โปร่งใส ทันสมัย และทำงานเชิงบูรณาการ</a:t>
            </a:r>
          </a:p>
          <a:p>
            <a:pPr marL="457200" indent="-457200"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กระจายความเจริญไปสู่ภูมิภาค</a:t>
            </a:r>
          </a:p>
          <a:p>
            <a:pPr marL="457200" indent="-457200"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ผลักดันให้มีความเชื่อมโยงกับประเทศต่างๆ</a:t>
            </a:r>
            <a:endParaRPr lang="th-TH" sz="20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8024" y="2327389"/>
            <a:ext cx="41044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คนไทยมีคุณลักษณะ ที่มีวินัย มีทัศนคติที่ดี</a:t>
            </a:r>
            <a:br>
              <a:rPr lang="th-TH" sz="2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2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ต่อสังคม</a:t>
            </a:r>
          </a:p>
          <a:p>
            <a:pPr marL="457200" indent="-457200"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ความเหลื่อมล้ำ ทางด้านรายได้ และความยากจนลดลง</a:t>
            </a:r>
          </a:p>
          <a:p>
            <a:pPr marL="457200" indent="-457200"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ระบบเศรษฐกิจ มีความเข้มแข็ง และแข่งขันได้</a:t>
            </a:r>
          </a:p>
          <a:p>
            <a:pPr marL="457200" indent="-457200"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เป็นมิตรกับสิ่งแวดล้อม</a:t>
            </a:r>
          </a:p>
          <a:p>
            <a:pPr marL="457200" indent="-457200"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มีความมั่นคง ในเอกราชและอธิปไตย สามัคคี </a:t>
            </a:r>
            <a:br>
              <a:rPr lang="th-TH" sz="2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2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และเพิ่มความเชื่อมั่นของประเทศ</a:t>
            </a:r>
          </a:p>
          <a:p>
            <a:pPr marL="457200" indent="-457200"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มีระบบบริหารจัดการภาครัฐ ที่มีประสิทธิภาพ ทันสมัย โปร่งใส ตรวจสอบได้ และมีส่วนร่วม</a:t>
            </a:r>
            <a:br>
              <a:rPr lang="th-TH" sz="2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2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จากประชาชน</a:t>
            </a:r>
            <a:endParaRPr lang="th-TH" sz="20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361905" cy="1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8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</TotalTime>
  <Words>1255</Words>
  <Application>Microsoft Office PowerPoint</Application>
  <PresentationFormat>นำเสนอทางหน้าจอ (4:3)</PresentationFormat>
  <Paragraphs>138</Paragraphs>
  <Slides>21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21</vt:i4>
      </vt:variant>
    </vt:vector>
  </HeadingPairs>
  <TitlesOfParts>
    <vt:vector size="22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User01</dc:creator>
  <cp:lastModifiedBy>DLA</cp:lastModifiedBy>
  <cp:revision>57</cp:revision>
  <cp:lastPrinted>2018-08-20T03:34:49Z</cp:lastPrinted>
  <dcterms:created xsi:type="dcterms:W3CDTF">2018-08-16T07:23:52Z</dcterms:created>
  <dcterms:modified xsi:type="dcterms:W3CDTF">2018-08-22T04:12:37Z</dcterms:modified>
</cp:coreProperties>
</file>