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58" r:id="rId4"/>
    <p:sldId id="265" r:id="rId5"/>
    <p:sldId id="262" r:id="rId6"/>
    <p:sldId id="264" r:id="rId7"/>
    <p:sldId id="272" r:id="rId8"/>
    <p:sldId id="273" r:id="rId9"/>
    <p:sldId id="261" r:id="rId10"/>
    <p:sldId id="257" r:id="rId11"/>
    <p:sldId id="276" r:id="rId12"/>
    <p:sldId id="267" r:id="rId13"/>
    <p:sldId id="268" r:id="rId14"/>
    <p:sldId id="269" r:id="rId15"/>
    <p:sldId id="274" r:id="rId16"/>
    <p:sldId id="275" r:id="rId17"/>
    <p:sldId id="270" r:id="rId18"/>
    <p:sldId id="260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62AC"/>
    <a:srgbClr val="99FF99"/>
    <a:srgbClr val="CCCCFF"/>
    <a:srgbClr val="FF9999"/>
    <a:srgbClr val="CCFF99"/>
    <a:srgbClr val="FFCCFF"/>
    <a:srgbClr val="DE5A00"/>
    <a:srgbClr val="FF6600"/>
    <a:srgbClr val="FFC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3712" autoAdjust="0"/>
  </p:normalViewPr>
  <p:slideViewPr>
    <p:cSldViewPr snapToGrid="0">
      <p:cViewPr>
        <p:scale>
          <a:sx n="120" d="100"/>
          <a:sy n="120" d="100"/>
        </p:scale>
        <p:origin x="-81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4560A-D9F0-4349-A792-FA889A0F14BA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B9481-4C6B-4C99-B46C-CEF979EC4C8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9699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B9481-4C6B-4C99-B46C-CEF979EC4C84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2972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1. เปิดกว้างและเชื่อมโยงกัน (</a:t>
            </a:r>
            <a:r>
              <a:rPr lang="en-US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Open</a:t>
            </a:r>
            <a:r>
              <a:rPr lang="th-TH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 </a:t>
            </a:r>
            <a:r>
              <a:rPr lang="en-US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&amp;</a:t>
            </a:r>
            <a:r>
              <a:rPr lang="th-TH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 </a:t>
            </a:r>
            <a:r>
              <a:rPr lang="en-US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Connected</a:t>
            </a:r>
            <a:r>
              <a:rPr lang="th-TH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 </a:t>
            </a:r>
            <a:r>
              <a:rPr lang="en-US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Government</a:t>
            </a:r>
            <a:r>
              <a:rPr lang="th-TH" sz="1800" b="1" dirty="0" smtClean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+mn-cs"/>
              </a:rPr>
              <a:t>)</a:t>
            </a: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1800" spc="-4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ต้องมีความเปิดเผยโปร่งใสในการทำงาน โดยบุคคล</a:t>
            </a: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ภายนอกสามารถเข้าถึงข้อมูลข่าวสารของทางราชการหรือมีการแบ่งปัน</a:t>
            </a:r>
            <a:r>
              <a:rPr lang="th-TH" sz="1800" spc="-5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ข้อมูลซึ่งกันและกัน และสามารถเข้ามาตรวจสอบการทำงานได้</a:t>
            </a: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ตลอดจนเปิดกว้างให้กลไกหรือภาคส่วนอื่นๆ เช่น ภาคเอกชน ภาคประชาสังคมได้เข้ามามีส่วนร่วม และโอนถ่ายภารกิจที่ภาครัฐไม่ควรดำเนินการเองออกไปให้แก่ภาคส่วนอื่นๆ เป็นผู้รับผิดชอบดำเนินการแทน โดยการจัดระเบียบความสัมพันธ์ในเชิงโครงสร้างให้สอดรับกับการทำงานแนวระนาบในลักษณะของเครือข่ายมากกว่าตามสายการบังคับบัญชาในแนวดิ่ง ขณะเดียวกันก็ยังต้องเชื่อมโยงการทำงาน</a:t>
            </a:r>
            <a:r>
              <a:rPr lang="th-TH" sz="1800" spc="-3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ในภาครัฐด้วยกันเองให้มีเอกภาพและสอดรับประสานกัน ไม่ว่าจะเป็น</a:t>
            </a:r>
            <a:r>
              <a:rPr lang="th-TH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ราชการบริหารส่วนกลาง ส่วนภูมิภาค และส่วนท้องถิ่น</a:t>
            </a:r>
          </a:p>
          <a:p>
            <a:pPr algn="thaiDist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</a:pPr>
            <a:r>
              <a:rPr lang="th-TH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2. ยึดประชาชนเป็นศูนย์กลาง (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Citizen-Centric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Government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</a:t>
            </a:r>
            <a:endParaRPr lang="en-US" sz="1200" dirty="0" smtClean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th-TH" sz="12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ต้องทำงานในเชิงรุกและมองไปข้างหน้า โดยตั้งคำถามกับตัวเองเสมอว่าประชาชนจะได้อะไร มุ่งเน้นแก้ไขปัญหาและตอบสนองความต้องการของประชาชน โดยไม่ต้องรอให้เข้ามาติดต่อขอรับบริการ</a:t>
            </a:r>
            <a:br>
              <a:rPr lang="th-TH" sz="12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1200" spc="-3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หรือร้องขอความช่วยเหลือจากทางราชการ (</a:t>
            </a:r>
            <a:r>
              <a:rPr lang="en-US" sz="1200" spc="-3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Proactive</a:t>
            </a:r>
            <a:r>
              <a:rPr lang="th-TH" sz="1200" spc="-3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spc="-3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Public</a:t>
            </a:r>
            <a:r>
              <a:rPr lang="th-TH" sz="1200" spc="-3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spc="-3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Services</a:t>
            </a:r>
            <a:r>
              <a:rPr lang="th-TH" sz="1200" spc="-3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รวมทั้งใช้ประโยชน์จากข้อมูลภาครัฐ</a:t>
            </a:r>
            <a:r>
              <a:rPr lang="th-TH" sz="12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 (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Big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Government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Data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และระบบดิจิทัลสมัยใหม่ในการจัดบริการสาธารณะที่ตรงกับความต้องการของประชาชน (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Personalized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หรือ 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Tailored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Services</a:t>
            </a:r>
            <a:r>
              <a:rPr lang="th-TH" sz="1200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พร้อมทั้งอำนวยความสะดวก โดยมีการเชื่อมโยงกันเองของทางราชการเพื่อให้บริการได้เสร็จสิ้นในจุดเดียว ประชาชนสามารถเรียกใช้บริการของทางราชการได้ตลอดเวลาตามความต้องการของตนและผ่านการติดต่อได้หลายช่องทางผสมผสานกัน ทั้งการติดต่อมาด้วยตนเอง เว็บไซต์ โซเชียลมีเดีย แอพพลิเคชั่นทางโทรศัพท์มือถือ</a:t>
            </a:r>
          </a:p>
          <a:p>
            <a:pPr algn="thaiDist">
              <a:lnSpc>
                <a:spcPct val="107000"/>
              </a:lnSpc>
              <a:spcAft>
                <a:spcPts val="0"/>
              </a:spcAft>
            </a:pPr>
            <a:r>
              <a:rPr lang="th-TH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3. มีขีดสมรรถนะสูงและทันสมัย (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Smart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&amp;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High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Performance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 </a:t>
            </a:r>
            <a:r>
              <a:rPr lang="en-US" sz="1200" b="1" dirty="0" smtClean="0"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Government</a:t>
            </a:r>
            <a:r>
              <a:rPr lang="th-TH" sz="1200" b="1" dirty="0" smtClean="0">
                <a:latin typeface="TH SarabunIT๙" panose="020B0500040200020003" pitchFamily="34" charset="-34"/>
                <a:ea typeface="Calibri" panose="020F0502020204030204" pitchFamily="34" charset="0"/>
              </a:rPr>
              <a:t>) </a:t>
            </a:r>
            <a:endParaRPr lang="en-US" sz="1000" dirty="0" smtClean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th-TH" sz="1200" dirty="0" smtClean="0"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	ต้องทำงานอย่างเตรียมการณ์ไว้ล่วงหน้า มีการวิเคราะห์ความเสี่ยง สร้างนวัตกรรมหรือความคิดริเริ่มและประยุกต์องค์ความรู้ในแบบสหสาขาวิชาเข้ามาใช้ในการตอบโต้กับโลกแห่งการเปลี่ยนแปลงอย่างฉับพลันเพื่อสร้างคุณค่า มีความยืดหยุ่นและความสามารถในการตอบสนองกับสถานการณ์ต่างๆ ได้อย่างทันเวลาตลอดจนเป็นองค์การที่มีขีดสมรรถนะสูง และปรับตัวเข้าสู่สภาพความเป็นสำนักงานสมัยใหม่ รวมทั้งทำให้ข้าราชการมีความผูกพันต่อการปฏิบัติราชการและปฏิบัติหน้าที่ได้อย่างเหมาะสมกับบทบาทของตน</a:t>
            </a:r>
            <a:endParaRPr lang="en-US" sz="1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th-TH" sz="1200" dirty="0" smtClean="0">
              <a:latin typeface="TH SarabunIT๙" panose="020B0500040200020003" pitchFamily="34" charset="-34"/>
              <a:ea typeface="Calibri" panose="020F0502020204030204" pitchFamily="34" charset="0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endParaRPr lang="en-US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6A26-7A2F-416C-84E5-5F6CE1F93C85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39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6A26-7A2F-416C-84E5-5F6CE1F93C85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050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96A26-7A2F-416C-84E5-5F6CE1F93C85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26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197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701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173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65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291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85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627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200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4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766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86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4F94-B89E-456F-AABD-2E2077EF64AB}" type="datetimeFigureOut">
              <a:rPr lang="th-TH" smtClean="0"/>
              <a:t>11/03/62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03647-5E2A-4670-A141-0FE46E7876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424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10" Type="http://schemas.openxmlformats.org/officeDocument/2006/relationships/image" Target="../media/image22.jpe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448375"/>
            <a:ext cx="9144000" cy="646331"/>
            <a:chOff x="0" y="5587044"/>
            <a:chExt cx="9144000" cy="646331"/>
          </a:xfrm>
        </p:grpSpPr>
        <p:sp>
          <p:nvSpPr>
            <p:cNvPr id="11" name="Rectangle 10"/>
            <p:cNvSpPr/>
            <p:nvPr/>
          </p:nvSpPr>
          <p:spPr>
            <a:xfrm>
              <a:off x="0" y="5613994"/>
              <a:ext cx="9144000" cy="54091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9037" y="5587044"/>
              <a:ext cx="4909532" cy="646331"/>
            </a:xfrm>
            <a:prstGeom prst="rect">
              <a:avLst/>
            </a:prstGeom>
            <a:effectLst>
              <a:reflection blurRad="6350" stA="50000" endA="300" endPos="550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th-TH" sz="36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ประเทศไทย 4.0 </a:t>
              </a:r>
              <a:r>
                <a:rPr lang="th-TH" sz="36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36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4.0</a:t>
              </a:r>
              <a:r>
                <a:rPr lang="th-TH" sz="36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th-TH" sz="36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15266" y="1674007"/>
            <a:ext cx="59552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“ประเทศไทย 4.0 หรือ </a:t>
            </a:r>
            <a:r>
              <a:rPr lang="en-US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Thailand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4.0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” </a:t>
            </a:r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ือแนวนโยบายของประเทศในปัจจุบันที่ต้องการขับเคลื่อนประเทศไทยไปสู่การเปลี่ยนแปลงเพื่อบรรลุวิสัยทัศน์ “ประเทศไทยมีความมั่นคง มั่งคั่ง ยั่งยืน เป็นประเทศที่พัฒนาแล้ว ด้วยการพัฒนาตามปรัชญาเศรษฐกิจพอเพียง” โดยรัฐบาลได้มีนโยบายที่จะใช้โมเดลขับเคลื่อนเศรษฐกิจด้วยนวัตกรรมเพื่อพัฒนาไปสู่การเป็นประเทศไทย 4.0 ซึ่งส่งผลให้ระบบราชการซึ่งเป็นกลไกหลักในการขับเคลื่อนนโยบายดังกล่าวเองก็ต้องปรับตัว และเปลี่ยนแปลงเพื่อให้สอดรับกับบริบทที่กำลังจะเกิดขึ้นในประเทศไทย 4.0 กล่าวคือ ภาครัฐต้องปรับตัวและต้องพลิกโฉมเข้าสู่ยุคดิจิทัล </a:t>
            </a:r>
          </a:p>
          <a:p>
            <a:pPr algn="thaiDist"/>
            <a:endParaRPr lang="th-TH" sz="2400" dirty="0" smtClean="0">
              <a:solidFill>
                <a:srgbClr val="0070C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41571" y="588847"/>
            <a:ext cx="2337753" cy="4453204"/>
            <a:chOff x="240050" y="383980"/>
            <a:chExt cx="2222010" cy="4232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0050" y="383980"/>
              <a:ext cx="2222010" cy="423272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43092" y="2468552"/>
              <a:ext cx="1718968" cy="745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5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</a:t>
              </a:r>
              <a:r>
                <a:rPr lang="en-US" sz="45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land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7352" y="2887576"/>
              <a:ext cx="673753" cy="731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44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.0</a:t>
              </a:r>
              <a:endParaRPr lang="th-TH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840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40158" y="39156"/>
            <a:ext cx="8203842" cy="7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774766" y="-7699"/>
            <a:ext cx="8078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หากอิงตามแนวคิด “ประเทศไทย 4.0” สามารถ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แบ่งยุคการเปลี่ยนผ่าน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ของระบบราชการไทย </a:t>
            </a:r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ได้ดังนี้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197" y="2782779"/>
            <a:ext cx="1677062" cy="578634"/>
            <a:chOff x="429974" y="3098182"/>
            <a:chExt cx="1677062" cy="578634"/>
          </a:xfrm>
        </p:grpSpPr>
        <p:sp>
          <p:nvSpPr>
            <p:cNvPr id="5" name="Rectangle 4"/>
            <p:cNvSpPr/>
            <p:nvPr/>
          </p:nvSpPr>
          <p:spPr>
            <a:xfrm>
              <a:off x="506934" y="3098182"/>
              <a:ext cx="1524953" cy="10882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29974" y="3215151"/>
              <a:ext cx="16770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rgbClr val="0070C0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ระบบราชการ 1.0</a:t>
              </a:r>
              <a:endParaRPr lang="th-TH" sz="24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93468" y="2790919"/>
            <a:ext cx="1677062" cy="570494"/>
            <a:chOff x="2550432" y="2568762"/>
            <a:chExt cx="1677062" cy="570494"/>
          </a:xfrm>
        </p:grpSpPr>
        <p:sp>
          <p:nvSpPr>
            <p:cNvPr id="10" name="Rectangle 9"/>
            <p:cNvSpPr/>
            <p:nvPr/>
          </p:nvSpPr>
          <p:spPr>
            <a:xfrm>
              <a:off x="2597730" y="2568762"/>
              <a:ext cx="1524953" cy="1088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50432" y="2677591"/>
              <a:ext cx="16770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rgbClr val="6CA52D"/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ระบบราชการ 2.0</a:t>
              </a:r>
              <a:endParaRPr lang="th-TH" sz="2400" b="1" dirty="0">
                <a:solidFill>
                  <a:srgbClr val="6CA52D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662380" y="3253670"/>
            <a:ext cx="3143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เริ่มต้นวางรากฐานโครงสร้างและระบบการบริหารราชการ เช่น ในสมัยรัชกาลที่ 5 ได้ริเริ่มการตั้งกรม กระทรวง , สมัยรัชกาลที่ 7 ได้เน้นการบริหารภายใต้ระบบคุณธรรม (</a:t>
            </a:r>
            <a:r>
              <a:rPr lang="en-US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Merit System</a:t>
            </a:r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2400" dirty="0"/>
          </a:p>
        </p:txBody>
      </p:sp>
      <p:sp>
        <p:nvSpPr>
          <p:cNvPr id="21" name="Rectangle 20"/>
          <p:cNvSpPr/>
          <p:nvPr/>
        </p:nvSpPr>
        <p:spPr>
          <a:xfrm>
            <a:off x="4393468" y="3253670"/>
            <a:ext cx="41529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ระบบราชการเข้มแข็ง เป็นแกนหลักในการพัฒนาประเทศ บริหาร</a:t>
            </a:r>
            <a:r>
              <a:rPr lang="th-TH" sz="2400" spc="-4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ราชการ</a:t>
            </a:r>
            <a:r>
              <a:rPr lang="th-TH" sz="2400" spc="-5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ตามแนวทางของ </a:t>
            </a:r>
            <a:r>
              <a:rPr lang="en-US" sz="2400" spc="-5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Max</a:t>
            </a:r>
            <a:r>
              <a:rPr lang="th-TH" sz="2400" spc="-5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400" spc="-5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Weber </a:t>
            </a:r>
            <a:r>
              <a:rPr lang="th-TH" sz="2400" spc="-4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ว่าด้วยหลักความชอบธรรมทางการเมืองภายใต้หลัก</a:t>
            </a:r>
            <a:r>
              <a:rPr lang="th-TH" sz="2400" spc="-6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กฎหมาย และหลักของเหตุผล </a:t>
            </a:r>
            <a:r>
              <a:rPr lang="th-TH" sz="2400" spc="-7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400" spc="-7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Legal-Rational Legitimacy</a:t>
            </a:r>
            <a:r>
              <a:rPr lang="th-TH" sz="2400" spc="-7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</a:p>
          <a:p>
            <a:pPr algn="thaiDist"/>
            <a:r>
              <a:rPr lang="th-TH" sz="2400" spc="-4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 </a:t>
            </a:r>
            <a:r>
              <a:rPr lang="en-US" sz="2400" spc="-4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Rule-based</a:t>
            </a:r>
            <a:endParaRPr lang="th-TH" sz="2400" spc="-40" dirty="0" smtClean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/>
            <a:r>
              <a:rPr lang="en-US" sz="2400" spc="-4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Top-down Approach</a:t>
            </a:r>
          </a:p>
          <a:p>
            <a:pPr algn="thaiDist"/>
            <a:r>
              <a:rPr lang="en-US" sz="2400" spc="-4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Hierarchy</a:t>
            </a:r>
            <a:endParaRPr lang="th-TH" sz="2400" spc="-40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487" y="72674"/>
            <a:ext cx="1593407" cy="551624"/>
            <a:chOff x="254086" y="154202"/>
            <a:chExt cx="1593407" cy="551624"/>
          </a:xfrm>
        </p:grpSpPr>
        <p:sp>
          <p:nvSpPr>
            <p:cNvPr id="24" name="Rounded Rectangle 23"/>
            <p:cNvSpPr/>
            <p:nvPr/>
          </p:nvSpPr>
          <p:spPr>
            <a:xfrm>
              <a:off x="254086" y="206519"/>
              <a:ext cx="1444241" cy="499307"/>
            </a:xfrm>
            <a:prstGeom prst="roundRect">
              <a:avLst>
                <a:gd name="adj" fmla="val 50000"/>
              </a:avLst>
            </a:prstGeom>
            <a:solidFill>
              <a:srgbClr val="FFC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9845" y="154202"/>
              <a:ext cx="1567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ภาคราชการ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026" name="Picture 2" descr="à¸à¸¥à¸à¸²à¸£à¸à¹à¸à¸«à¸²à¸£à¸¹à¸à¸ à¸²à¸à¸ªà¸³à¸«à¸£à¸±à¸ à¸à¹à¸²à¸£à¸²à¸à¸à¸²à¸£à¹à¸à¸¢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100000" l="8375" r="48063">
                        <a14:foregroundMark x1="23063" y1="38444" x2="23063" y2="38444"/>
                        <a14:foregroundMark x1="32000" y1="37556" x2="32000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5" t="4523" r="51622"/>
          <a:stretch/>
        </p:blipFill>
        <p:spPr bwMode="auto">
          <a:xfrm>
            <a:off x="128181" y="486374"/>
            <a:ext cx="1351828" cy="16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6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40158" y="39156"/>
            <a:ext cx="8203842" cy="7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774766" y="-7699"/>
            <a:ext cx="8078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หากอิงตามแนวคิด “ประเทศไทย 4.0” สามารถ</a:t>
            </a:r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แบ่งยุคการเปลี่ยนผ่าน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ของระบบราชการไทย </a:t>
            </a:r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ได้ดังนี้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0656" y="2571565"/>
            <a:ext cx="1524953" cy="108829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1757" y="2581546"/>
            <a:ext cx="1677062" cy="586189"/>
            <a:chOff x="4678924" y="2091833"/>
            <a:chExt cx="1677062" cy="586189"/>
          </a:xfrm>
        </p:grpSpPr>
        <p:sp>
          <p:nvSpPr>
            <p:cNvPr id="11" name="Rectangle 10"/>
            <p:cNvSpPr/>
            <p:nvPr/>
          </p:nvSpPr>
          <p:spPr>
            <a:xfrm>
              <a:off x="4739213" y="2091833"/>
              <a:ext cx="1524953" cy="10882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78924" y="2216357"/>
              <a:ext cx="16770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chemeClr val="accent4">
                      <a:lumMod val="75000"/>
                    </a:schemeClr>
                  </a:solidFill>
                  <a:latin typeface="TH SarabunPSK" panose="020B0500040200020003" pitchFamily="34" charset="-34"/>
                  <a:ea typeface="Times New Roman" panose="02020603050405020304" pitchFamily="18" charset="0"/>
                  <a:cs typeface="TH SarabunPSK" panose="020B0500040200020003" pitchFamily="34" charset="-34"/>
                </a:rPr>
                <a:t>ระบบราชการ 3.0</a:t>
              </a:r>
              <a:endParaRPr lang="th-TH" sz="24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734979" y="2675292"/>
            <a:ext cx="1930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66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ระบบราชการ 4.0</a:t>
            </a:r>
            <a:endParaRPr lang="th-TH" b="1" dirty="0">
              <a:solidFill>
                <a:srgbClr val="FF66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6814" y="3055144"/>
            <a:ext cx="4430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เน้นประชาธิปไตย 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(Democratization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และบริหารจัดการภาครัฐแนวใหม่ เน้นหลักธรรมาภิบาล</a:t>
            </a:r>
            <a:r>
              <a:rPr lang="th-TH" sz="2400" dirty="0" smtClean="0">
                <a:solidFill>
                  <a:schemeClr val="accent4">
                    <a:lumMod val="50000"/>
                  </a:schemeClr>
                </a:solidFill>
              </a:rPr>
              <a:t> และ</a:t>
            </a:r>
            <a:r>
              <a:rPr lang="th-TH" sz="2400" spc="-5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เน้นการกระจายอำนาจ </a:t>
            </a:r>
            <a:endParaRPr lang="en-US" sz="2400" spc="-50" dirty="0" smtClean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thaiDist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Result-based</a:t>
            </a:r>
          </a:p>
          <a:p>
            <a:pPr algn="thaiDist"/>
            <a:r>
              <a:rPr lang="en-US" sz="2400" spc="-5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Work better and cost lost</a:t>
            </a:r>
          </a:p>
          <a:p>
            <a:pPr algn="thaiDist"/>
            <a:r>
              <a:rPr lang="en-US" sz="2400" spc="-5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Public Participation</a:t>
            </a:r>
            <a:endParaRPr lang="th-TH" sz="2400" spc="-50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62842" y="3055144"/>
            <a:ext cx="41400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spc="-5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ต้องเป็นที่เชื่อถือไว้วางใจ </a:t>
            </a:r>
            <a:r>
              <a:rPr lang="th-TH" sz="2400" spc="-4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และเป็นที่พึ่งของประชาชนได้อย่างแท้จริง (</a:t>
            </a:r>
            <a:r>
              <a:rPr lang="en-US" sz="2400" spc="-4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Credible</a:t>
            </a:r>
            <a:r>
              <a:rPr lang="th-TH" sz="2400" spc="-4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</a:t>
            </a:r>
            <a:r>
              <a:rPr lang="th-TH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Trusted</a:t>
            </a:r>
            <a:r>
              <a:rPr lang="th-TH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Government</a:t>
            </a:r>
            <a:r>
              <a:rPr lang="th-TH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สามารถปรับตัวรองรับการเปลี่ยนแปลง มุ่งเน้น</a:t>
            </a:r>
            <a:r>
              <a:rPr lang="th-TH" sz="240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เปิดกว้าง</a:t>
            </a:r>
            <a:r>
              <a:rPr lang="th-TH" sz="2400" spc="-5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และเชื่อมโยงกัน ยึดประชาชนเป็นศูนย์กลาง และมีขีดสมรรถนะสูงทันสมัย</a:t>
            </a:r>
            <a:endParaRPr lang="en-US" sz="2400" spc="-50" dirty="0" smtClean="0">
              <a:solidFill>
                <a:srgbClr val="FF66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thaiDist"/>
            <a:r>
              <a:rPr lang="en-US" sz="2400" spc="3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Open &amp; Connected Government</a:t>
            </a:r>
          </a:p>
          <a:p>
            <a:pPr algn="thaiDist"/>
            <a:r>
              <a:rPr lang="en-US" sz="2400" spc="3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Citizen-Centric Government</a:t>
            </a:r>
          </a:p>
          <a:p>
            <a:pPr algn="thaiDist"/>
            <a:r>
              <a:rPr lang="en-US" sz="240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- Smart</a:t>
            </a:r>
            <a:r>
              <a:rPr lang="th-TH" sz="240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&amp;</a:t>
            </a:r>
            <a:r>
              <a:rPr lang="th-TH" sz="240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High </a:t>
            </a:r>
            <a:r>
              <a:rPr lang="en-US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Performance</a:t>
            </a:r>
            <a:r>
              <a:rPr lang="th-TH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spc="-70" dirty="0" smtClean="0">
                <a:solidFill>
                  <a:srgbClr val="FF66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Government</a:t>
            </a:r>
            <a:endParaRPr lang="th-TH" sz="2400" spc="-70" dirty="0">
              <a:solidFill>
                <a:srgbClr val="FF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2487" y="72674"/>
            <a:ext cx="1593407" cy="551624"/>
            <a:chOff x="254086" y="154202"/>
            <a:chExt cx="1593407" cy="551624"/>
          </a:xfrm>
        </p:grpSpPr>
        <p:sp>
          <p:nvSpPr>
            <p:cNvPr id="24" name="Rounded Rectangle 23"/>
            <p:cNvSpPr/>
            <p:nvPr/>
          </p:nvSpPr>
          <p:spPr>
            <a:xfrm>
              <a:off x="254086" y="206519"/>
              <a:ext cx="1444241" cy="499307"/>
            </a:xfrm>
            <a:prstGeom prst="roundRect">
              <a:avLst>
                <a:gd name="adj" fmla="val 50000"/>
              </a:avLst>
            </a:prstGeom>
            <a:solidFill>
              <a:srgbClr val="FFC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9845" y="154202"/>
              <a:ext cx="1567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ภาคราชการ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1026" name="Picture 2" descr="à¸à¸¥à¸à¸²à¸£à¸à¹à¸à¸«à¸²à¸£à¸¹à¸à¸ à¸²à¸à¸ªà¸³à¸«à¸£à¸±à¸ à¸à¹à¸²à¸£à¸²à¸à¸à¸²à¸£à¹à¸à¸¢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100000" l="8375" r="48063">
                        <a14:foregroundMark x1="23063" y1="38444" x2="23063" y2="38444"/>
                        <a14:foregroundMark x1="32000" y1="37556" x2="32000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5" t="4523" r="51622"/>
          <a:stretch/>
        </p:blipFill>
        <p:spPr bwMode="auto">
          <a:xfrm>
            <a:off x="25697" y="510337"/>
            <a:ext cx="1351828" cy="16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0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212858" y="2108785"/>
            <a:ext cx="5447529" cy="472696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253995" y="79042"/>
            <a:ext cx="2735044" cy="528338"/>
            <a:chOff x="5831294" y="3622268"/>
            <a:chExt cx="2735044" cy="528338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5831295" y="3622268"/>
              <a:ext cx="2654686" cy="48450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31294" y="3627386"/>
              <a:ext cx="273504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แนวคิดระบบราชการ 4.0 </a:t>
              </a:r>
              <a:endParaRPr lang="th-TH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359" y="2490832"/>
            <a:ext cx="3181680" cy="2383983"/>
          </a:xfrm>
          <a:prstGeom prst="rect">
            <a:avLst/>
          </a:prstGeom>
        </p:spPr>
      </p:pic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253995" y="539229"/>
            <a:ext cx="863500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200" b="1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ระบบราชการ 4.0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เป็นการดำเนินงานเพื่อรองรับต่อยุทธศาสตร์ประเทศไทย 4.0 โดยภาครัฐหรือระบบราชการจะต้องทำงานด้วยการยึดหลักธรรมาภิบาลของการบริหารกิจการบ้านเมืองที่ดีเพื่อประโยชน์สุขของประชาชน (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Better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Governance,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Happier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Citizens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ระบบราชการจะต้องปรับเปลี่ยนแนวคิดและวิธีการทำงานใหม่เพื่อพลิกโฉม (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transform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ให้เป็นที่เชื่อถือไว้วางใจ และเป็นที่พึ่งของประชาชนได้อย่างแท้จริง (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Credible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Trusted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Government</a:t>
            </a:r>
            <a:r>
              <a:rPr lang="th-TH" sz="2200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โดยมีเป้าหมาย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r>
              <a:rPr lang="th-TH" sz="22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2200" dirty="0">
              <a:solidFill>
                <a:srgbClr val="00B05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40984" y="2600145"/>
            <a:ext cx="5970745" cy="399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thaiDist">
              <a:lnSpc>
                <a:spcPct val="107000"/>
              </a:lnSpc>
              <a:tabLst>
                <a:tab pos="180340" algn="l"/>
              </a:tabLst>
            </a:pPr>
            <a:r>
              <a:rPr lang="th-TH" sz="2400" spc="-4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ต้องเปิดเผยโปร่งใสในการทำงาน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แบ่งปัน</a:t>
            </a:r>
            <a:r>
              <a:rPr lang="th-TH" sz="2400" spc="-5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ข้อมูลซึ่งกันและกัน</a:t>
            </a:r>
            <a:r>
              <a:rPr lang="th-TH" sz="2400" spc="-4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spc="-4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400" spc="-4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spc="-4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</a:t>
            </a:r>
            <a:r>
              <a:rPr lang="th-TH" sz="2400" spc="-4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บุคคล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ภายนอกสามารถเข้าถึงข้อมูลข่าวสารของทางราชการหรือ</a:t>
            </a:r>
            <a:r>
              <a:rPr lang="th-TH" sz="2400" spc="-5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และสามารถเข้ามาตรวจสอบการทำงานได้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ตลอดจนเปิดกว้างให้กลไกภาคส่วนอื่นๆ เช่น ภาคเอกชน ภาคประชาสังคมได้เข้ามามีส่วนร่วม และโอนถ่ายภารกิจที่ภาครัฐไม่ควรดำเนินการเองออกไปให้แก่ภาคส่วนอื่นๆ ดำเนินการแทน จัดระเบียบความสัมพันธ์เชิงโครงสร้างให้สอดรับกับการทำงานแนวระนาบในลักษณะของเครือข่ายมากกว่าตามสายการบังคับบัญชาในแนวดิ่ง ขณะเดียวกันก็ต้องเชื่อมโยงการทำงาน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ในภาครัฐด้วยกันให้มีเอกภาพและสอดรับประสานกัน ไม่ว่าจะเป็น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ราชการบริหารส่วนกลาง ส่วนภูมิภาค และส่วนท้องถิ่น</a:t>
            </a:r>
            <a:endParaRPr lang="en-US" sz="2400" dirty="0">
              <a:solidFill>
                <a:srgbClr val="7030A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1300" y="2101700"/>
            <a:ext cx="5370429" cy="45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</a:pP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เปิดกว้างและเชื่อมโยงกัน (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Open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&amp;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Connected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Government</a:t>
            </a:r>
            <a:r>
              <a:rPr lang="th-TH" sz="2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</a:t>
            </a:r>
            <a:endParaRPr lang="en-US" sz="22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29303" y="1991429"/>
            <a:ext cx="462323" cy="646331"/>
            <a:chOff x="3676053" y="492902"/>
            <a:chExt cx="462323" cy="646331"/>
          </a:xfrm>
        </p:grpSpPr>
        <p:sp>
          <p:nvSpPr>
            <p:cNvPr id="11" name="Oval 10"/>
            <p:cNvSpPr/>
            <p:nvPr/>
          </p:nvSpPr>
          <p:spPr>
            <a:xfrm>
              <a:off x="3676053" y="628663"/>
              <a:ext cx="462323" cy="454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18808" y="492902"/>
              <a:ext cx="359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endPara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57190" y="2324364"/>
            <a:ext cx="1199229" cy="455818"/>
            <a:chOff x="2996940" y="2277373"/>
            <a:chExt cx="1199229" cy="455818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2996940" y="2277375"/>
              <a:ext cx="460438" cy="45581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3457378" y="2277373"/>
              <a:ext cx="7387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67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729" y="193113"/>
            <a:ext cx="3419293" cy="528338"/>
            <a:chOff x="5692066" y="3622268"/>
            <a:chExt cx="3419293" cy="528338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5692066" y="3622268"/>
              <a:ext cx="3419293" cy="48450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31294" y="3627386"/>
              <a:ext cx="32800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แนวคิดระบบราชการ </a:t>
              </a:r>
              <a:r>
                <a:rPr lang="th-TH" b="1" dirty="0" smtClean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4.0 (ต่อ) </a:t>
              </a:r>
              <a:endParaRPr lang="th-TH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9" y="1964235"/>
            <a:ext cx="2662605" cy="1995049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498380" y="1015695"/>
            <a:ext cx="1160706" cy="783946"/>
            <a:chOff x="2838734" y="990263"/>
            <a:chExt cx="1390000" cy="783946"/>
          </a:xfrm>
        </p:grpSpPr>
        <p:cxnSp>
          <p:nvCxnSpPr>
            <p:cNvPr id="25" name="Straight Connector 24"/>
            <p:cNvCxnSpPr/>
            <p:nvPr/>
          </p:nvCxnSpPr>
          <p:spPr>
            <a:xfrm flipV="1">
              <a:off x="2838734" y="990263"/>
              <a:ext cx="665591" cy="78394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489943" y="990263"/>
              <a:ext cx="7387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451742" y="1429858"/>
            <a:ext cx="5569482" cy="487507"/>
            <a:chOff x="4228734" y="517568"/>
            <a:chExt cx="5569482" cy="487507"/>
          </a:xfrm>
        </p:grpSpPr>
        <p:sp>
          <p:nvSpPr>
            <p:cNvPr id="27" name="Rounded Rectangle 26"/>
            <p:cNvSpPr/>
            <p:nvPr/>
          </p:nvSpPr>
          <p:spPr>
            <a:xfrm>
              <a:off x="4228734" y="517568"/>
              <a:ext cx="5447529" cy="472696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71679" y="517569"/>
              <a:ext cx="5526537" cy="4875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>
                <a:lnSpc>
                  <a:spcPct val="107000"/>
                </a:lnSpc>
                <a:spcBef>
                  <a:spcPts val="2400"/>
                </a:spcBef>
              </a:pPr>
              <a:r>
                <a:rPr lang="th-TH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ยึดประชาชนเป็นศูนย์กลาง (</a:t>
              </a:r>
              <a:r>
                <a:rPr lang="en-US" sz="2400" b="1" dirty="0" smtClean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Citizen-Centric Government</a:t>
              </a:r>
              <a:r>
                <a:rPr lang="th-TH" sz="2400" b="1" dirty="0">
                  <a:latin typeface="TH SarabunPSK" panose="020B0500040200020003" pitchFamily="34" charset="-34"/>
                  <a:ea typeface="Calibri" panose="020F0502020204030204" pitchFamily="34" charset="0"/>
                  <a:cs typeface="TH SarabunPSK" panose="020B0500040200020003" pitchFamily="34" charset="-34"/>
                </a:rPr>
                <a:t>) </a:t>
              </a:r>
              <a:endParaRPr lang="en-US" sz="2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585886" y="2093802"/>
            <a:ext cx="5215684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tabLst>
                <a:tab pos="180340" algn="l"/>
              </a:tabLst>
            </a:pP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ต้องทำงานเชิงรุก มุ่งเน้นแก้ไขปัญหาและตอบสนองความต้องการของประชาชนโดยไม่จำเป็นต้องรอการ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ร้องขอความช่วยเหลือ (</a:t>
            </a:r>
            <a:r>
              <a:rPr lang="en-US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Proactive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Public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Services</a:t>
            </a:r>
            <a:r>
              <a:rPr lang="th-TH" sz="2400" spc="-3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รวมทั้งใช้ประโยชน์จากข้อมูลภาครัฐ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Big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Government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Data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และระบบดิจิทัลสมัยใหม่ในการจัดบริการสาธารณะที่ตรงกับความ</a:t>
            </a:r>
            <a: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ต้องการ</a:t>
            </a:r>
            <a:b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ของ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ประชาชน (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Personalized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หรือ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Tailored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Services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โดยมีการเชื่อมโยงกันเองของทางราชการเพื่อให้บริการได้เสร็จสิ้นในจุดเดียว ประชาชนสามารถเข้ารับ</a:t>
            </a:r>
            <a:r>
              <a:rPr lang="th-TH" sz="2400" dirty="0" smtClean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บริการได้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หลายช่องทาง</a:t>
            </a:r>
            <a:endParaRPr lang="en-US" sz="2400" dirty="0">
              <a:solidFill>
                <a:srgbClr val="7030A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85886" y="612756"/>
            <a:ext cx="462323" cy="646331"/>
            <a:chOff x="3367901" y="1003842"/>
            <a:chExt cx="462323" cy="646331"/>
          </a:xfrm>
        </p:grpSpPr>
        <p:sp>
          <p:nvSpPr>
            <p:cNvPr id="20" name="Oval 19"/>
            <p:cNvSpPr/>
            <p:nvPr/>
          </p:nvSpPr>
          <p:spPr>
            <a:xfrm>
              <a:off x="3367901" y="1139603"/>
              <a:ext cx="462323" cy="4543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10656" y="1003842"/>
              <a:ext cx="3593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</a:t>
              </a:r>
              <a:endParaRPr lang="th-TH" sz="36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268" y="-84236"/>
            <a:ext cx="1667911" cy="166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121841" y="1019746"/>
            <a:ext cx="1199229" cy="455818"/>
            <a:chOff x="2996940" y="2277373"/>
            <a:chExt cx="1199229" cy="455818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2996940" y="2277375"/>
              <a:ext cx="460438" cy="45581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3457378" y="2277373"/>
              <a:ext cx="738791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11693" y="110025"/>
            <a:ext cx="3419293" cy="528338"/>
            <a:chOff x="5692066" y="3622268"/>
            <a:chExt cx="3419293" cy="528338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5692066" y="3622268"/>
              <a:ext cx="3419293" cy="484505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831294" y="3627386"/>
              <a:ext cx="328006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b="1" dirty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แนวคิดระบบราชการ </a:t>
              </a:r>
              <a:r>
                <a:rPr lang="th-TH" b="1" dirty="0" smtClean="0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4.0 (ต่อ) </a:t>
              </a:r>
              <a:endParaRPr lang="th-TH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7" y="1570591"/>
            <a:ext cx="2662605" cy="199504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31928" y="1475564"/>
            <a:ext cx="5918941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07000"/>
              </a:lnSpc>
              <a:tabLst>
                <a:tab pos="180340" algn="l"/>
              </a:tabLst>
            </a:pP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ต้องทำงานอย่างเตรียมการณ์ไว้ล่วงหน้า มีการวิเคราะห์ความเสี่ยง </a:t>
            </a: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/>
            </a:r>
            <a:b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</a:b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สร้าง</a:t>
            </a: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นวัตกรรม</a:t>
            </a: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หรือความคิด</a:t>
            </a: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ริเริ่มและประยุกต์องค์ความรู้ใน</a:t>
            </a: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แบบสห</a:t>
            </a: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สาขาวิชาเข้ามาใช้ในการตอบโต้กับ</a:t>
            </a: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โลกแห่ง</a:t>
            </a: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การเปลี่ยนแปลงอย่าง</a:t>
            </a:r>
            <a:r>
              <a:rPr lang="th-TH" sz="24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ฉับพลันเพื่อ</a:t>
            </a:r>
            <a:r>
              <a:rPr lang="th-TH" sz="24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สร้างคุณค่า มีความยืดหยุ่นและความสามารถในการตอบสนองกับสถานการณ์ต่างๆ ได้อย่างทันเวลาตลอดจนเป็นองค์การที่มีขีดสมรรถนะสูง และปรับตัวเข้าสู่สภาพความเป็นสำนักงานสมัยใหม่ รวมทั้งทำให้ข้าราชการมีความผูกพันต่อการปฏิบัติราชการและปฏิบัติหน้าที่ได้อย่างเหมาะสมกับบทบาทของตน</a:t>
            </a:r>
            <a:endParaRPr lang="en-US" sz="24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721456" y="577527"/>
            <a:ext cx="7422544" cy="646331"/>
            <a:chOff x="4271489" y="3402577"/>
            <a:chExt cx="7422544" cy="646331"/>
          </a:xfrm>
        </p:grpSpPr>
        <p:grpSp>
          <p:nvGrpSpPr>
            <p:cNvPr id="32" name="Group 31"/>
            <p:cNvGrpSpPr/>
            <p:nvPr/>
          </p:nvGrpSpPr>
          <p:grpSpPr>
            <a:xfrm>
              <a:off x="4598129" y="3528258"/>
              <a:ext cx="7095904" cy="487506"/>
              <a:chOff x="4706490" y="3462493"/>
              <a:chExt cx="7095904" cy="48750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4706490" y="3475797"/>
                <a:ext cx="6886607" cy="47269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843038" y="3462493"/>
                <a:ext cx="6959356" cy="487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H SarabunIT๙" panose="020B0500040200020003" pitchFamily="34" charset="-34"/>
                  </a:rPr>
                  <a:t>มีขีดสมรรถนะสูงและทันสมัย (</a:t>
                </a:r>
                <a:r>
                  <a:rPr lang="en-US" sz="240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Smart</a:t>
                </a:r>
                <a:r>
                  <a:rPr lang="th-TH" sz="2400" b="1" dirty="0">
                    <a:latin typeface="TH SarabunIT๙" panose="020B0500040200020003" pitchFamily="34" charset="-34"/>
                    <a:ea typeface="Calibri" panose="020F0502020204030204" pitchFamily="34" charset="0"/>
                  </a:rPr>
                  <a:t> </a:t>
                </a:r>
                <a:r>
                  <a:rPr lang="en-US" sz="240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&amp;</a:t>
                </a:r>
                <a:r>
                  <a:rPr lang="th-TH" sz="2400" b="1" dirty="0">
                    <a:latin typeface="TH SarabunIT๙" panose="020B0500040200020003" pitchFamily="34" charset="-34"/>
                    <a:ea typeface="Calibri" panose="020F0502020204030204" pitchFamily="34" charset="0"/>
                  </a:rPr>
                  <a:t> </a:t>
                </a:r>
                <a:r>
                  <a:rPr lang="en-US" sz="240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High</a:t>
                </a:r>
                <a:r>
                  <a:rPr lang="th-TH" sz="2400" b="1" dirty="0">
                    <a:latin typeface="TH SarabunIT๙" panose="020B0500040200020003" pitchFamily="34" charset="-34"/>
                    <a:ea typeface="Calibri" panose="020F0502020204030204" pitchFamily="34" charset="0"/>
                  </a:rPr>
                  <a:t> </a:t>
                </a:r>
                <a:r>
                  <a:rPr lang="en-US" sz="240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Performance</a:t>
                </a:r>
                <a:r>
                  <a:rPr lang="th-TH" sz="2400" b="1" dirty="0">
                    <a:latin typeface="TH SarabunIT๙" panose="020B0500040200020003" pitchFamily="34" charset="-34"/>
                    <a:ea typeface="Calibri" panose="020F0502020204030204" pitchFamily="34" charset="0"/>
                  </a:rPr>
                  <a:t> </a:t>
                </a:r>
                <a:r>
                  <a:rPr lang="en-US" sz="2400" b="1" dirty="0">
                    <a:latin typeface="TH SarabunIT๙" panose="020B0500040200020003" pitchFamily="34" charset="-34"/>
                    <a:ea typeface="Calibri" panose="020F0502020204030204" pitchFamily="34" charset="0"/>
                    <a:cs typeface="Cordia New" panose="020B0304020202020204" pitchFamily="34" charset="-34"/>
                  </a:rPr>
                  <a:t>Government</a:t>
                </a:r>
                <a:r>
                  <a:rPr lang="th-TH" sz="2400" b="1" dirty="0">
                    <a:latin typeface="TH SarabunIT๙" panose="020B0500040200020003" pitchFamily="34" charset="-34"/>
                    <a:ea typeface="Calibri" panose="020F0502020204030204" pitchFamily="34" charset="0"/>
                  </a:rPr>
                  <a:t>) </a:t>
                </a:r>
                <a:endPara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4271489" y="3402577"/>
              <a:ext cx="462323" cy="646331"/>
              <a:chOff x="3676053" y="492902"/>
              <a:chExt cx="462323" cy="64633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676053" y="628663"/>
                <a:ext cx="462323" cy="45432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718808" y="492902"/>
                <a:ext cx="3593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</a:t>
                </a:r>
                <a:endParaRPr lang="th-TH" sz="36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</p:grpSp>
      <p:pic>
        <p:nvPicPr>
          <p:cNvPr id="4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6" r="26171"/>
          <a:stretch/>
        </p:blipFill>
        <p:spPr bwMode="auto">
          <a:xfrm>
            <a:off x="228024" y="3968621"/>
            <a:ext cx="2303904" cy="262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38641" y="3293654"/>
            <a:ext cx="7386417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538642" y="1522594"/>
            <a:ext cx="7386417" cy="1025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40158" y="39156"/>
            <a:ext cx="8203842" cy="7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Group 8"/>
          <p:cNvGrpSpPr/>
          <p:nvPr/>
        </p:nvGrpSpPr>
        <p:grpSpPr>
          <a:xfrm>
            <a:off x="52487" y="72674"/>
            <a:ext cx="1593407" cy="551624"/>
            <a:chOff x="254086" y="154202"/>
            <a:chExt cx="1593407" cy="551624"/>
          </a:xfrm>
        </p:grpSpPr>
        <p:sp>
          <p:nvSpPr>
            <p:cNvPr id="10" name="Rounded Rectangle 9"/>
            <p:cNvSpPr/>
            <p:nvPr/>
          </p:nvSpPr>
          <p:spPr>
            <a:xfrm>
              <a:off x="254086" y="206519"/>
              <a:ext cx="1444241" cy="499307"/>
            </a:xfrm>
            <a:prstGeom prst="roundRect">
              <a:avLst>
                <a:gd name="adj" fmla="val 50000"/>
              </a:avLst>
            </a:prstGeom>
            <a:solidFill>
              <a:srgbClr val="FFC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845" y="154202"/>
              <a:ext cx="1567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ภาคราชการ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538642" y="880742"/>
            <a:ext cx="4572000" cy="523220"/>
          </a:xfrm>
          <a:prstGeom prst="rect">
            <a:avLst/>
          </a:prstGeom>
          <a:solidFill>
            <a:srgbClr val="CCFF33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Governing Body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8642" y="101078"/>
            <a:ext cx="7196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ระบบการบริหารจัดการการขับเคลื่อน</a:t>
            </a:r>
            <a:r>
              <a:rPr lang="en-US" b="1" dirty="0">
                <a:solidFill>
                  <a:srgbClr val="0070C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Thailand 4.0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8641" y="1565085"/>
            <a:ext cx="7498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เชื่อมโยงแผนยุทธศาสตร์ชาติ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20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 </a:t>
            </a:r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แผนพัฒนาเศรษฐกิจ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และสังคม ยุทธศาสตร์ความมั่นคง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บูรณาการเชิงนโยบายและยุทธศาสตร์</a:t>
            </a:r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ระหว่างกระทรวง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ต่างๆ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8" name="Picture 2" descr="à¸à¸¥à¸à¸²à¸£à¸à¹à¸à¸«à¸²à¸£à¸¹à¸à¸ à¸²à¸à¸ªà¸³à¸«à¸£à¸±à¸ à¸à¹à¸²à¸£à¸²à¸à¸à¸²à¸£à¹à¸à¸¢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100000" l="8375" r="48063">
                        <a14:foregroundMark x1="23063" y1="38444" x2="23063" y2="38444"/>
                        <a14:foregroundMark x1="32000" y1="37556" x2="32000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5" t="4523" r="51622"/>
          <a:stretch/>
        </p:blipFill>
        <p:spPr bwMode="auto">
          <a:xfrm>
            <a:off x="98693" y="880742"/>
            <a:ext cx="1351828" cy="16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538641" y="3293654"/>
            <a:ext cx="74981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วาง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Roadmap</a:t>
            </a:r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ของ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การขับเคลื่อนวาระใน</a:t>
            </a: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Thailand 4.0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จัดลำดับความสำคัญของแต่ละวาระการขับเคลื่อน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ตั้งเป้าหมาย และพัฒนาตัวชี้วัดผลสัมฤทธิ์ระดับ</a:t>
            </a:r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ยุทธศาสตร์และ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ระดับปฏิบัติการ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ออกแบบกระบวนงาน ขั้นตอนการดำเนินการ หน่วยงาน</a:t>
            </a:r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 หน่วยงาน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สนับสนุน </a:t>
            </a:r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/>
            </a:r>
            <a:b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กำลังคน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งบประมาณ อย่างละเอียด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สื่อสารและทำความเข้าใจกับสาธารณะ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8642" y="2701891"/>
            <a:ext cx="4572000" cy="52322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Designing Body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021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03980" y="2129545"/>
            <a:ext cx="7196071" cy="1213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40158" y="275612"/>
            <a:ext cx="8203842" cy="7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" name="Group 8"/>
          <p:cNvGrpSpPr/>
          <p:nvPr/>
        </p:nvGrpSpPr>
        <p:grpSpPr>
          <a:xfrm>
            <a:off x="52487" y="72674"/>
            <a:ext cx="1593407" cy="551624"/>
            <a:chOff x="254086" y="154202"/>
            <a:chExt cx="1593407" cy="551624"/>
          </a:xfrm>
        </p:grpSpPr>
        <p:sp>
          <p:nvSpPr>
            <p:cNvPr id="10" name="Rounded Rectangle 9"/>
            <p:cNvSpPr/>
            <p:nvPr/>
          </p:nvSpPr>
          <p:spPr>
            <a:xfrm>
              <a:off x="254086" y="206519"/>
              <a:ext cx="1444241" cy="499307"/>
            </a:xfrm>
            <a:prstGeom prst="roundRect">
              <a:avLst>
                <a:gd name="adj" fmla="val 50000"/>
              </a:avLst>
            </a:prstGeom>
            <a:solidFill>
              <a:srgbClr val="FFC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9845" y="154202"/>
              <a:ext cx="1567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ภาคราชการ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538642" y="337534"/>
            <a:ext cx="7196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IT๙" panose="020B0500040200020003" pitchFamily="34" charset="-34"/>
              </a:rPr>
              <a:t>ระบบการบริหารจัดการการขับเคลื่อน</a:t>
            </a:r>
            <a:r>
              <a:rPr lang="en-US" b="1" dirty="0">
                <a:solidFill>
                  <a:srgbClr val="0070C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Thailand 4.0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Picture 2" descr="à¸à¸¥à¸à¸²à¸£à¸à¹à¸à¸«à¸²à¸£à¸¹à¸à¸ à¸²à¸à¸ªà¸³à¸«à¸£à¸±à¸ à¸à¹à¸²à¸£à¸²à¸à¸à¸²à¸£à¹à¸à¸¢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100000" l="8375" r="48063">
                        <a14:foregroundMark x1="23063" y1="38444" x2="23063" y2="38444"/>
                        <a14:foregroundMark x1="32000" y1="37556" x2="32000" y2="3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5" t="4523" r="51622"/>
          <a:stretch/>
        </p:blipFill>
        <p:spPr bwMode="auto">
          <a:xfrm>
            <a:off x="144900" y="1446056"/>
            <a:ext cx="1351828" cy="167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45894" y="2056222"/>
            <a:ext cx="7498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ประสานงานขับเคลื่อนผ่านกลไกประชารัฐ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จัดสรรงบประมาณและกำลังคนเพื่อขับเคลื่อน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• </a:t>
            </a:r>
            <a:r>
              <a:rPr lang="th-TH" sz="2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ประเมินผลและจัดทีมเฉพาะกิจแก้ไขปัญหาข้อติดขัด</a:t>
            </a:r>
            <a:endParaRPr lang="en-US" sz="2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45895" y="1446056"/>
            <a:ext cx="4572000" cy="52322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TH SarabunIT๙" panose="020B0500040200020003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Executing Body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345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3255" y="6150369"/>
            <a:ext cx="638021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402048" y="5646001"/>
            <a:ext cx="6380210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ectangle 36"/>
          <p:cNvSpPr/>
          <p:nvPr/>
        </p:nvSpPr>
        <p:spPr>
          <a:xfrm>
            <a:off x="389168" y="5103929"/>
            <a:ext cx="6380210" cy="461665"/>
          </a:xfrm>
          <a:prstGeom prst="rect">
            <a:avLst/>
          </a:prstGeom>
          <a:solidFill>
            <a:schemeClr val="bg1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ectangle 34"/>
          <p:cNvSpPr/>
          <p:nvPr/>
        </p:nvSpPr>
        <p:spPr>
          <a:xfrm>
            <a:off x="402048" y="4599561"/>
            <a:ext cx="6380210" cy="461665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88015" y="15960"/>
            <a:ext cx="8538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ในการเปลี่ยนแปลงไปสู่การเป็นประเทศไทย 4.0 ปัจจัยความสำเร็จที่สำคัญอย่างหนึ่งคือ ภาครัฐและภาคเอกชนจะต้องร่วมกัน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พัฒนากำลังคน </a:t>
            </a:r>
            <a:r>
              <a:rPr lang="th-TH" sz="240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ซึ่งตามพิมพ์เขียวประเทศไทย 4.0 กำหนดไว้ว่า หัวใจที่สำคัญที่สุดของประเทศไทย 4.0 คือ </a:t>
            </a:r>
            <a:r>
              <a:rPr lang="th-TH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“คนไทย 4.0”</a:t>
            </a:r>
            <a:endParaRPr lang="th-TH" sz="2400" b="1" dirty="0">
              <a:solidFill>
                <a:srgbClr val="FF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44670" y="1334667"/>
            <a:ext cx="2767432" cy="1292464"/>
            <a:chOff x="6007668" y="1225796"/>
            <a:chExt cx="2767432" cy="12924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6296"/>
            <a:stretch/>
          </p:blipFill>
          <p:spPr>
            <a:xfrm>
              <a:off x="7862938" y="1225796"/>
              <a:ext cx="912162" cy="12924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22508"/>
            <a:stretch/>
          </p:blipFill>
          <p:spPr>
            <a:xfrm>
              <a:off x="7425943" y="1225796"/>
              <a:ext cx="873991" cy="129246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6007668" y="1230372"/>
              <a:ext cx="1918241" cy="1287888"/>
              <a:chOff x="5708114" y="1403798"/>
              <a:chExt cx="1918241" cy="128788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708114" y="1403798"/>
                <a:ext cx="1918241" cy="1287888"/>
                <a:chOff x="341337" y="1455313"/>
                <a:chExt cx="1918241" cy="1287888"/>
              </a:xfrm>
            </p:grpSpPr>
            <p:sp>
              <p:nvSpPr>
                <p:cNvPr id="11" name="Pentagon 10"/>
                <p:cNvSpPr/>
                <p:nvPr/>
              </p:nvSpPr>
              <p:spPr>
                <a:xfrm>
                  <a:off x="1016814" y="1455313"/>
                  <a:ext cx="1242764" cy="1287888"/>
                </a:xfrm>
                <a:prstGeom prst="homePlat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41337" y="1455313"/>
                  <a:ext cx="1287888" cy="1287888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0" name="Rectangle 9"/>
              <p:cNvSpPr/>
              <p:nvPr/>
            </p:nvSpPr>
            <p:spPr>
              <a:xfrm>
                <a:off x="5919501" y="1622100"/>
                <a:ext cx="86914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คนไทย</a:t>
                </a:r>
                <a:endPara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4.0</a:t>
                </a:r>
                <a:endParaRPr lang="th-TH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18940" y="1266816"/>
            <a:ext cx="3749262" cy="1287888"/>
            <a:chOff x="616667" y="790040"/>
            <a:chExt cx="3749262" cy="1287888"/>
          </a:xfrm>
        </p:grpSpPr>
        <p:sp>
          <p:nvSpPr>
            <p:cNvPr id="14" name="Pentagon 13"/>
            <p:cNvSpPr/>
            <p:nvPr/>
          </p:nvSpPr>
          <p:spPr>
            <a:xfrm>
              <a:off x="2896945" y="829401"/>
              <a:ext cx="1468984" cy="1244836"/>
            </a:xfrm>
            <a:prstGeom prst="homePlate">
              <a:avLst/>
            </a:prstGeom>
            <a:solidFill>
              <a:srgbClr val="FFF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Pentagon 14"/>
            <p:cNvSpPr/>
            <p:nvPr/>
          </p:nvSpPr>
          <p:spPr>
            <a:xfrm>
              <a:off x="2423342" y="823990"/>
              <a:ext cx="1468984" cy="1244836"/>
            </a:xfrm>
            <a:prstGeom prst="homePlate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Pentagon 15"/>
            <p:cNvSpPr/>
            <p:nvPr/>
          </p:nvSpPr>
          <p:spPr>
            <a:xfrm>
              <a:off x="1866770" y="814887"/>
              <a:ext cx="1418394" cy="1244836"/>
            </a:xfrm>
            <a:prstGeom prst="homePlate">
              <a:avLst/>
            </a:pr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6667" y="790040"/>
              <a:ext cx="1886709" cy="1287888"/>
              <a:chOff x="4008054" y="1403798"/>
              <a:chExt cx="1886709" cy="12878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008054" y="1403798"/>
                <a:ext cx="1886709" cy="1287888"/>
                <a:chOff x="341337" y="1455313"/>
                <a:chExt cx="1886709" cy="1287888"/>
              </a:xfrm>
            </p:grpSpPr>
            <p:sp>
              <p:nvSpPr>
                <p:cNvPr id="20" name="Pentagon 19"/>
                <p:cNvSpPr/>
                <p:nvPr/>
              </p:nvSpPr>
              <p:spPr>
                <a:xfrm>
                  <a:off x="985282" y="1455313"/>
                  <a:ext cx="1242764" cy="1287888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41337" y="1455313"/>
                  <a:ext cx="1287888" cy="12878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4179029" y="1583112"/>
                <a:ext cx="869149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คนไทย</a:t>
                </a:r>
                <a:endPara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3.0</a:t>
                </a:r>
                <a:endParaRPr lang="th-TH" dirty="0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228892" y="2538722"/>
            <a:ext cx="386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ปรับจาก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การเรียนตามมาตรฐาน (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Standardaized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892" y="3303664"/>
            <a:ext cx="386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ปรับจาก</a:t>
            </a:r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การเรียนตามภาคบังคับ </a:t>
            </a:r>
          </a:p>
          <a:p>
            <a:r>
              <a:rPr lang="th-TH" sz="24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Duty Driven)</a:t>
            </a:r>
            <a:endParaRPr lang="th-TH" sz="2400" b="1" dirty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4756" y="2603538"/>
            <a:ext cx="386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การเรียนเพื่อตอบโจทย์เฉพาะบุคคล(</a:t>
            </a:r>
            <a:r>
              <a:rPr lang="en-US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Personalized)</a:t>
            </a:r>
            <a:endParaRPr lang="th-TH" sz="2400" b="1" dirty="0">
              <a:solidFill>
                <a:srgbClr val="FF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4756" y="3309149"/>
            <a:ext cx="386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การเรียนที่เกิดจากความอยากรู้ อยากทำ และอยากเป็น (</a:t>
            </a:r>
            <a:r>
              <a:rPr lang="en-US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Passion Driven)</a:t>
            </a:r>
            <a:endParaRPr lang="th-TH" sz="2400" b="1" dirty="0">
              <a:solidFill>
                <a:srgbClr val="FF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63" y="4177907"/>
            <a:ext cx="5857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 </a:t>
            </a:r>
            <a:r>
              <a:rPr lang="th-TH" sz="24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 กระบวนการเรียนรู้</a:t>
            </a:r>
            <a:r>
              <a:rPr lang="th-TH" sz="24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เพื่อเตรียมความพร้อมให้กับคนไทย 4.0</a:t>
            </a:r>
            <a:endParaRPr lang="th-TH" sz="2400" dirty="0"/>
          </a:p>
        </p:txBody>
      </p:sp>
      <p:sp>
        <p:nvSpPr>
          <p:cNvPr id="31" name="Rectangle 30"/>
          <p:cNvSpPr/>
          <p:nvPr/>
        </p:nvSpPr>
        <p:spPr>
          <a:xfrm>
            <a:off x="402048" y="4599561"/>
            <a:ext cx="6380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อย่างมี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(Purposeful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Learning)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03464" y="5122781"/>
            <a:ext cx="6958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(Generative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Learning)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9916" y="56460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ส่วนรวม</a:t>
            </a:r>
            <a:r>
              <a:rPr lang="en-US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(Mindful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Learning)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915" y="6142628"/>
            <a:ext cx="6606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เพื่อการนำไป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(Result-Based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Learning)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7062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8505" y="167425"/>
            <a:ext cx="7658368" cy="2767486"/>
            <a:chOff x="558353" y="25758"/>
            <a:chExt cx="7658368" cy="2767486"/>
          </a:xfrm>
        </p:grpSpPr>
        <p:sp>
          <p:nvSpPr>
            <p:cNvPr id="5" name="Rectangle 4"/>
            <p:cNvSpPr/>
            <p:nvPr/>
          </p:nvSpPr>
          <p:spPr>
            <a:xfrm>
              <a:off x="611746" y="484920"/>
              <a:ext cx="7604975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ล่าวโดยสรุป ในการ</a:t>
              </a:r>
              <a:r>
                <a:rPr lang="th-TH" sz="24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ขับเคลื่อน ‘ประเทศไทย 4.0’ </a:t>
              </a:r>
              <a:r>
                <a:rPr lang="th-TH" sz="240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จึงหมายถึงการนำพาประเทศไปสู่</a:t>
              </a:r>
              <a:r>
                <a:rPr lang="th-TH" sz="24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การเป็น ‘ประเทศที่มีรายได้สูง’ ด้วยนวัตกรรมที่มีการนำเทคโนโลยีเข้ามา</a:t>
              </a:r>
              <a:r>
                <a:rPr lang="th-TH" sz="240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ประยุกต์ใช้ ซึ่ง</a:t>
              </a:r>
              <a:r>
                <a:rPr lang="th-TH" sz="24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หากประเทศไทยสามารถขับเคลื่อนไปได้จริง จะทำให้ภาพรวมเศรษฐกิจไทยหลุดพ้นจากกับดักประเทศที่มีรายได้ปานกลาง และสามารถลดการพึ่งพาต่างชาติ เพื่อลดความเหลื่อมล้ำต่างๆ เป็นการสร้างความ</a:t>
              </a:r>
              <a:r>
                <a:rPr lang="th-TH" sz="240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สมดุลทาง</a:t>
              </a:r>
              <a:r>
                <a:rPr lang="th-TH" sz="24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เศรษฐกิจและสังคมให้เกิดความมั่นคง มั่งคั่ง และ</a:t>
              </a:r>
              <a:r>
                <a:rPr lang="th-TH" sz="240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ยั่งยืน</a:t>
              </a:r>
              <a:br>
                <a:rPr lang="th-TH" sz="240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ได้</a:t>
              </a:r>
              <a:r>
                <a:rPr lang="th-TH" sz="24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อย่างแท้จริง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58353" y="25758"/>
              <a:ext cx="545342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7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</a:t>
              </a:r>
              <a:endParaRPr lang="th-TH" sz="7200" dirty="0"/>
            </a:p>
          </p:txBody>
        </p:sp>
      </p:grpSp>
      <p:pic>
        <p:nvPicPr>
          <p:cNvPr id="819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6"/>
          <a:stretch/>
        </p:blipFill>
        <p:spPr bwMode="auto">
          <a:xfrm>
            <a:off x="701898" y="3394073"/>
            <a:ext cx="7703244" cy="306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46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2577" y="1733264"/>
            <a:ext cx="6596498" cy="3727378"/>
            <a:chOff x="-65505" y="1192351"/>
            <a:chExt cx="8657926" cy="3727378"/>
          </a:xfrm>
        </p:grpSpPr>
        <p:sp>
          <p:nvSpPr>
            <p:cNvPr id="5" name="Rounded Rectangle 4"/>
            <p:cNvSpPr/>
            <p:nvPr/>
          </p:nvSpPr>
          <p:spPr>
            <a:xfrm>
              <a:off x="-65505" y="1192351"/>
              <a:ext cx="8657926" cy="3727378"/>
            </a:xfrm>
            <a:prstGeom prst="roundRect">
              <a:avLst>
                <a:gd name="adj" fmla="val 6386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081" y="1532546"/>
              <a:ext cx="8270752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32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ประเทศไทย 4.0</a:t>
              </a:r>
              <a:r>
                <a:rPr lang="th-TH" sz="3200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เป็นแนวนโยบายที่ต้องการปรับเปลี่ยนโครงสร้างเศรษฐกิจของประเทศไปสู่ 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“</a:t>
              </a:r>
              <a:r>
                <a:rPr lang="en-US" sz="32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Value-Based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Economy”</a:t>
              </a:r>
              <a:r>
                <a:rPr lang="th-TH" sz="32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3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 “เศรษฐกิจที่ขับเคลื่อนด้วยนวัตกรรม” เพื่อเป็นการวางเป้าหมายการขับเคลื่อนประเทศไทยไปสู่ประเทศที่มีรายได้สูง พึ่งตาตนเองได้ </a:t>
              </a:r>
              <a:br>
                <a:rPr lang="th-TH" sz="3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3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ด้วย </a:t>
              </a:r>
              <a:r>
                <a:rPr lang="en-US" sz="3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New</a:t>
              </a:r>
              <a:r>
                <a:rPr lang="th-TH" sz="3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Engines</a:t>
              </a:r>
              <a:r>
                <a:rPr lang="th-TH" sz="3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of Growth</a:t>
              </a:r>
              <a:endParaRPr lang="th-TH" sz="32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57088" y="733688"/>
            <a:ext cx="4847473" cy="659381"/>
            <a:chOff x="500163" y="760091"/>
            <a:chExt cx="4847473" cy="659381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576672" y="824759"/>
              <a:ext cx="4770964" cy="594713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Round Diagonal Corner Rectangle 6"/>
            <p:cNvSpPr/>
            <p:nvPr/>
          </p:nvSpPr>
          <p:spPr>
            <a:xfrm flipH="1">
              <a:off x="500163" y="760091"/>
              <a:ext cx="4770964" cy="594713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9BF1FD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7348" y="770029"/>
              <a:ext cx="42578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32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ลักษณะของนโยบายประเทศไทย</a:t>
              </a:r>
              <a:r>
                <a:rPr lang="en-US" sz="3200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4.0</a:t>
              </a:r>
              <a:endParaRPr lang="th-TH" sz="32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37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6220756" y="1194352"/>
            <a:ext cx="2767432" cy="1292464"/>
            <a:chOff x="6007668" y="1225796"/>
            <a:chExt cx="2767432" cy="129246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26296"/>
            <a:stretch/>
          </p:blipFill>
          <p:spPr>
            <a:xfrm>
              <a:off x="7862938" y="1225796"/>
              <a:ext cx="912162" cy="129246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22508"/>
            <a:stretch/>
          </p:blipFill>
          <p:spPr>
            <a:xfrm>
              <a:off x="7425943" y="1225796"/>
              <a:ext cx="873991" cy="1292464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6007668" y="1230372"/>
              <a:ext cx="1918241" cy="1287888"/>
              <a:chOff x="5708114" y="1403798"/>
              <a:chExt cx="1918241" cy="1287888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708114" y="1403798"/>
                <a:ext cx="1918241" cy="1287888"/>
                <a:chOff x="341337" y="1455313"/>
                <a:chExt cx="1918241" cy="1287888"/>
              </a:xfrm>
            </p:grpSpPr>
            <p:sp>
              <p:nvSpPr>
                <p:cNvPr id="17" name="Pentagon 16"/>
                <p:cNvSpPr/>
                <p:nvPr/>
              </p:nvSpPr>
              <p:spPr>
                <a:xfrm>
                  <a:off x="1016814" y="1455313"/>
                  <a:ext cx="1242764" cy="1287888"/>
                </a:xfrm>
                <a:prstGeom prst="homePlat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341337" y="1455313"/>
                  <a:ext cx="1287888" cy="1287888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5780154" y="1694526"/>
                <a:ext cx="127631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Thailand </a:t>
                </a:r>
              </a:p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4.0</a:t>
                </a:r>
                <a:endParaRPr lang="th-TH" dirty="0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455996" y="1183074"/>
            <a:ext cx="1886709" cy="1287888"/>
            <a:chOff x="4008054" y="1403798"/>
            <a:chExt cx="1886709" cy="1287888"/>
          </a:xfrm>
        </p:grpSpPr>
        <p:grpSp>
          <p:nvGrpSpPr>
            <p:cNvPr id="13" name="Group 12"/>
            <p:cNvGrpSpPr/>
            <p:nvPr/>
          </p:nvGrpSpPr>
          <p:grpSpPr>
            <a:xfrm>
              <a:off x="4008054" y="1403798"/>
              <a:ext cx="1886709" cy="1287888"/>
              <a:chOff x="341337" y="1455313"/>
              <a:chExt cx="1886709" cy="1287888"/>
            </a:xfrm>
          </p:grpSpPr>
          <p:sp>
            <p:nvSpPr>
              <p:cNvPr id="14" name="Pentagon 13"/>
              <p:cNvSpPr/>
              <p:nvPr/>
            </p:nvSpPr>
            <p:spPr>
              <a:xfrm>
                <a:off x="985282" y="1455313"/>
                <a:ext cx="1242764" cy="1287888"/>
              </a:xfrm>
              <a:prstGeom prst="homePlat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41337" y="1455313"/>
                <a:ext cx="1287888" cy="12878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4091671" y="1694527"/>
              <a:ext cx="127631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</a:t>
              </a:r>
            </a:p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3.0</a:t>
              </a:r>
              <a:endParaRPr lang="th-TH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34284" y="1183074"/>
            <a:ext cx="1886709" cy="1287888"/>
            <a:chOff x="2204962" y="1403798"/>
            <a:chExt cx="1886709" cy="1287888"/>
          </a:xfrm>
        </p:grpSpPr>
        <p:grpSp>
          <p:nvGrpSpPr>
            <p:cNvPr id="10" name="Group 9"/>
            <p:cNvGrpSpPr/>
            <p:nvPr/>
          </p:nvGrpSpPr>
          <p:grpSpPr>
            <a:xfrm>
              <a:off x="2204962" y="1403798"/>
              <a:ext cx="1886709" cy="1287888"/>
              <a:chOff x="341337" y="1455313"/>
              <a:chExt cx="1886709" cy="1287888"/>
            </a:xfrm>
          </p:grpSpPr>
          <p:sp>
            <p:nvSpPr>
              <p:cNvPr id="11" name="Pentagon 10"/>
              <p:cNvSpPr/>
              <p:nvPr/>
            </p:nvSpPr>
            <p:spPr>
              <a:xfrm>
                <a:off x="985282" y="1455313"/>
                <a:ext cx="1242764" cy="1287888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41337" y="1455313"/>
                <a:ext cx="1287888" cy="12878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2309458" y="1694528"/>
              <a:ext cx="127631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</a:t>
              </a:r>
            </a:p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2.0</a:t>
              </a:r>
              <a:endParaRPr lang="th-TH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5602" y="204059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สาระสำคัญ</a:t>
            </a:r>
            <a:r>
              <a:rPr lang="en-US" sz="2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</a:t>
            </a:r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602" y="607892"/>
            <a:ext cx="8576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การเปลี่ยนผ่านของประเทศไทย ก่อนจะมาเป็น “ประเทศไทย 4.0” ตามการขับเคลื่อนเศรษฐกิจ มีดังนี้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629372" y="1183074"/>
            <a:ext cx="1886709" cy="1287888"/>
            <a:chOff x="468460" y="1403798"/>
            <a:chExt cx="1886709" cy="1287888"/>
          </a:xfrm>
        </p:grpSpPr>
        <p:grpSp>
          <p:nvGrpSpPr>
            <p:cNvPr id="9" name="Group 8"/>
            <p:cNvGrpSpPr/>
            <p:nvPr/>
          </p:nvGrpSpPr>
          <p:grpSpPr>
            <a:xfrm>
              <a:off x="468460" y="1403798"/>
              <a:ext cx="1886709" cy="1287888"/>
              <a:chOff x="341337" y="1455313"/>
              <a:chExt cx="1886709" cy="1287888"/>
            </a:xfrm>
          </p:grpSpPr>
          <p:sp>
            <p:nvSpPr>
              <p:cNvPr id="7" name="Pentagon 6"/>
              <p:cNvSpPr/>
              <p:nvPr/>
            </p:nvSpPr>
            <p:spPr>
              <a:xfrm>
                <a:off x="985282" y="1455313"/>
                <a:ext cx="1242764" cy="1287888"/>
              </a:xfrm>
              <a:prstGeom prst="homePlat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41337" y="1455313"/>
                <a:ext cx="1287888" cy="128788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499978" y="1694528"/>
              <a:ext cx="1276311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.0</a:t>
              </a:r>
              <a:endParaRPr lang="th-TH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100341" y="3063615"/>
            <a:ext cx="23604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2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ไทยแลนด์ 1.0 คือยุคของเกษตรกรรม </a:t>
            </a: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มีการขับเคลื่อนเศรษฐกิจที่อยู่บนพื้นฐาน</a:t>
            </a:r>
            <a:b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ของเกษตรกรรม ปลูกข้าว </a:t>
            </a:r>
            <a:b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200" dirty="0" smtClean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ทำไร่สวน เลี้ยงสัตว์ เพื่อนำผลผลิตไปขายเพื่อการสร้างรายได้และการประกอบอาชีพ</a:t>
            </a:r>
            <a:endParaRPr lang="th-TH" sz="2200" b="1" dirty="0" smtClean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429590" y="3631545"/>
            <a:ext cx="22852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200" b="1" dirty="0" smtClean="0">
                <a:solidFill>
                  <a:srgbClr val="6CA52D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ไทยแลนด์ 2.0 คือยุคอุตสาหกรรมเบา </a:t>
            </a:r>
            <a:r>
              <a:rPr lang="th-TH" sz="2200" dirty="0" smtClean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เริ่มนำเครื่องมือมาใช้ในการผลิต และมีการใช้แรงงาน ผลิตสินค้า เช่น เสื้อผ้า กระเป๋า เครื่องเขียน เป็นต้น</a:t>
            </a:r>
            <a:endParaRPr lang="th-TH" sz="2200" b="1" dirty="0" smtClean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97971" y="2233208"/>
            <a:ext cx="1158383" cy="970865"/>
            <a:chOff x="24108" y="2456481"/>
            <a:chExt cx="1208078" cy="1012515"/>
          </a:xfrm>
        </p:grpSpPr>
        <p:pic>
          <p:nvPicPr>
            <p:cNvPr id="3074" name="Picture 2" descr="à¸à¸¥à¸à¸²à¸£à¸à¹à¸à¸«à¸²à¸£à¸¹à¸à¸ à¸²à¸à¸ªà¸³à¸«à¸£à¸±à¸ agri icon 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43" t="68232"/>
            <a:stretch/>
          </p:blipFill>
          <p:spPr bwMode="auto">
            <a:xfrm>
              <a:off x="24108" y="2691308"/>
              <a:ext cx="808819" cy="777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à¸à¸¥à¸à¸²à¸£à¸à¹à¸à¸«à¸²à¸£à¸¹à¸à¸ à¸²à¸à¸ªà¸³à¸«à¸£à¸±à¸ agri icon 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15" t="3375" r="9540" b="70800"/>
            <a:stretch/>
          </p:blipFill>
          <p:spPr bwMode="auto">
            <a:xfrm>
              <a:off x="569092" y="2456481"/>
              <a:ext cx="518705" cy="87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à¸à¸¥à¸à¸²à¸£à¸à¹à¸à¸«à¸²à¸£à¸¹à¸à¸ à¸²à¸à¸ªà¸³à¸«à¸£à¸±à¸ agri icon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15" t="3375" r="9540" b="70800"/>
            <a:stretch/>
          </p:blipFill>
          <p:spPr bwMode="auto">
            <a:xfrm rot="900000">
              <a:off x="908888" y="2755357"/>
              <a:ext cx="323298" cy="54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769706" y="2470962"/>
            <a:ext cx="157655" cy="683423"/>
            <a:chOff x="1184075" y="2691686"/>
            <a:chExt cx="157655" cy="683423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264704" y="2691686"/>
              <a:ext cx="0" cy="628008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1184075" y="3217454"/>
              <a:ext cx="157655" cy="157655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15830" y="2206419"/>
            <a:ext cx="157655" cy="1498901"/>
            <a:chOff x="1182559" y="2347632"/>
            <a:chExt cx="157655" cy="149890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264704" y="2347632"/>
              <a:ext cx="0" cy="1341246"/>
            </a:xfrm>
            <a:prstGeom prst="line">
              <a:avLst/>
            </a:prstGeom>
            <a:ln w="3810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182559" y="3688878"/>
              <a:ext cx="157655" cy="15765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23811" y="1994453"/>
            <a:ext cx="157655" cy="2004554"/>
            <a:chOff x="1170110" y="2347632"/>
            <a:chExt cx="157655" cy="2004554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1264704" y="2347632"/>
              <a:ext cx="0" cy="1846899"/>
            </a:xfrm>
            <a:prstGeom prst="line">
              <a:avLst/>
            </a:prstGeom>
            <a:ln w="381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170110" y="4194531"/>
              <a:ext cx="157655" cy="15765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4735634" y="3930512"/>
            <a:ext cx="23166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200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  <a:r>
              <a:rPr lang="th-TH" sz="2200" b="1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ไทยแลนด์ 3.0 คือยุคอุตสาหกรรมหนักและส่งออก</a:t>
            </a:r>
            <a:r>
              <a:rPr lang="th-TH" sz="2200" b="1" spc="-60" dirty="0" smtClean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200" spc="-6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เริ่มมีการใช้</a:t>
            </a:r>
            <a:r>
              <a:rPr lang="th-TH" sz="2200" spc="-40" dirty="0" smtClean="0">
                <a:solidFill>
                  <a:schemeClr val="accent4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เทคโนโลยีมากขึ้น ผลิตสินค้าที่มีความซับซ้อนมากยิ่งขึ้น เช่น ชิ้นส่วนยานยนต์ อุปกรณ์อิเล็กทรอนิกส์ ก๊าซธรรมชาติ</a:t>
            </a:r>
            <a:endParaRPr lang="th-TH" sz="2200" b="1" spc="-40" dirty="0" smtClean="0">
              <a:solidFill>
                <a:schemeClr val="accent4">
                  <a:lumMod val="50000"/>
                </a:schemeClr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7022051" y="2428420"/>
            <a:ext cx="157655" cy="942622"/>
            <a:chOff x="1184075" y="2432487"/>
            <a:chExt cx="157655" cy="942622"/>
          </a:xfrm>
          <a:solidFill>
            <a:srgbClr val="FF6600"/>
          </a:solidFill>
        </p:grpSpPr>
        <p:cxnSp>
          <p:nvCxnSpPr>
            <p:cNvPr id="61" name="Straight Connector 60"/>
            <p:cNvCxnSpPr/>
            <p:nvPr/>
          </p:nvCxnSpPr>
          <p:spPr>
            <a:xfrm>
              <a:off x="1262902" y="2432487"/>
              <a:ext cx="1802" cy="887207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184075" y="3217454"/>
              <a:ext cx="157655" cy="15765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960640" y="2898901"/>
            <a:ext cx="731934" cy="943261"/>
            <a:chOff x="4464721" y="2575887"/>
            <a:chExt cx="1109411" cy="1429725"/>
          </a:xfrm>
        </p:grpSpPr>
        <p:pic>
          <p:nvPicPr>
            <p:cNvPr id="3080" name="Picture 8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1" t="3668" r="69678" b="71680"/>
            <a:stretch/>
          </p:blipFill>
          <p:spPr bwMode="auto">
            <a:xfrm>
              <a:off x="4464721" y="3064293"/>
              <a:ext cx="1109411" cy="94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à¸£à¸¹à¸à¸ à¸²à¸à¸à¸µà¹à¹à¸à¸µà¹à¸¢à¸§à¸à¹à¸­à¸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18" t="1" r="-1" b="35243"/>
            <a:stretch/>
          </p:blipFill>
          <p:spPr bwMode="auto">
            <a:xfrm rot="7200000">
              <a:off x="4482636" y="2703294"/>
              <a:ext cx="695234" cy="67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4566944" y="2575887"/>
              <a:ext cx="324554" cy="1427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084" name="Picture 12" descr="à¸à¸¥à¸à¸²à¸£à¸à¹à¸à¸«à¸²à¸£à¸¹à¸à¸ à¸²à¸à¸ªà¸³à¸«à¸£à¸±à¸ innovation icon 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210" y="2831224"/>
            <a:ext cx="1530006" cy="153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60870" y="2582113"/>
            <a:ext cx="1254855" cy="1089376"/>
            <a:chOff x="2341562" y="2582113"/>
            <a:chExt cx="1254855" cy="1089376"/>
          </a:xfrm>
        </p:grpSpPr>
        <p:grpSp>
          <p:nvGrpSpPr>
            <p:cNvPr id="3073" name="Group 3072"/>
            <p:cNvGrpSpPr/>
            <p:nvPr/>
          </p:nvGrpSpPr>
          <p:grpSpPr>
            <a:xfrm>
              <a:off x="2341562" y="2582113"/>
              <a:ext cx="1110363" cy="982655"/>
              <a:chOff x="2295164" y="2598468"/>
              <a:chExt cx="1299776" cy="1150283"/>
            </a:xfrm>
          </p:grpSpPr>
          <p:pic>
            <p:nvPicPr>
              <p:cNvPr id="3098" name="Picture 26" descr="True Icon  Ethical fashion for men and women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52" t="4256" r="71295" b="69625"/>
              <a:stretch/>
            </p:blipFill>
            <p:spPr bwMode="auto">
              <a:xfrm>
                <a:off x="2491354" y="2598468"/>
                <a:ext cx="1103586" cy="11035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96" name="Picture 24" descr="True Icon  Ethical fashion for men and women"/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041" r="67702" b="36492"/>
              <a:stretch/>
            </p:blipFill>
            <p:spPr bwMode="auto">
              <a:xfrm>
                <a:off x="2295164" y="3075876"/>
                <a:ext cx="812159" cy="6728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06" name="Picture 34" descr="à¸à¸¥à¸à¸²à¸£à¸à¹à¸à¸«à¸²à¸£à¸¹à¸à¸ à¸²à¸à¸ªà¸³à¸«à¸£à¸±à¸ industry vector 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92" t="9669" r="3078" b="61158"/>
            <a:stretch/>
          </p:blipFill>
          <p:spPr bwMode="auto">
            <a:xfrm>
              <a:off x="3061176" y="2986821"/>
              <a:ext cx="535241" cy="684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78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8"/>
          <p:cNvSpPr/>
          <p:nvPr/>
        </p:nvSpPr>
        <p:spPr>
          <a:xfrm>
            <a:off x="419691" y="2431878"/>
            <a:ext cx="4058721" cy="541426"/>
          </a:xfrm>
          <a:prstGeom prst="homePlate">
            <a:avLst/>
          </a:prstGeom>
          <a:solidFill>
            <a:srgbClr val="FF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4020259" y="1066169"/>
            <a:ext cx="2767432" cy="1292464"/>
            <a:chOff x="6007668" y="1225796"/>
            <a:chExt cx="2767432" cy="129246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6296"/>
            <a:stretch/>
          </p:blipFill>
          <p:spPr>
            <a:xfrm>
              <a:off x="7862938" y="1225796"/>
              <a:ext cx="912162" cy="129246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2508"/>
            <a:stretch/>
          </p:blipFill>
          <p:spPr>
            <a:xfrm>
              <a:off x="7425943" y="1225796"/>
              <a:ext cx="873991" cy="1292464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007668" y="1230372"/>
              <a:ext cx="1918241" cy="1287888"/>
              <a:chOff x="5708114" y="1403798"/>
              <a:chExt cx="1918241" cy="1287888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708114" y="1403798"/>
                <a:ext cx="1918241" cy="1287888"/>
                <a:chOff x="341337" y="1455313"/>
                <a:chExt cx="1918241" cy="1287888"/>
              </a:xfrm>
            </p:grpSpPr>
            <p:sp>
              <p:nvSpPr>
                <p:cNvPr id="10" name="Pentagon 9"/>
                <p:cNvSpPr/>
                <p:nvPr/>
              </p:nvSpPr>
              <p:spPr>
                <a:xfrm>
                  <a:off x="1016814" y="1455313"/>
                  <a:ext cx="1242764" cy="1287888"/>
                </a:xfrm>
                <a:prstGeom prst="homePlat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41337" y="1455313"/>
                  <a:ext cx="1287888" cy="1287888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5780154" y="1694526"/>
                <a:ext cx="127631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Thailand </a:t>
                </a:r>
              </a:p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4.0</a:t>
                </a:r>
                <a:endParaRPr lang="th-TH" dirty="0"/>
              </a:p>
            </p:txBody>
          </p:sp>
        </p:grpSp>
      </p:grpSp>
      <p:sp>
        <p:nvSpPr>
          <p:cNvPr id="12" name="Rectangle 11"/>
          <p:cNvSpPr/>
          <p:nvPr/>
        </p:nvSpPr>
        <p:spPr>
          <a:xfrm>
            <a:off x="3239298" y="3956471"/>
            <a:ext cx="4060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FF66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ไทยแลนด์ 4.0 คือยุคที่เน้นการขับเคลื่อนเศรษฐกิจด้วยนวัตกรรม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โดยเปลี่ยนรูปแบบ</a:t>
            </a:r>
            <a:b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การทำงานจากทำมาก ได้น้อยเป็น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‘</a:t>
            </a: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ทำน้อย </a:t>
            </a:r>
            <a:b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ได้มาก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’</a:t>
            </a: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เพื่อให้ประเทศมีรายได้ที่สูง สามารถพึ่งพาตัวเองได้ และยกระดับไปสู่ประเทศที่</a:t>
            </a:r>
            <a:b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sz="2400" dirty="0" smtClean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พัฒนาแล้ว</a:t>
            </a:r>
            <a:endParaRPr lang="th-TH" sz="2400" b="1" spc="-40" dirty="0" smtClean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616908" y="2379019"/>
            <a:ext cx="157655" cy="1545935"/>
            <a:chOff x="995434" y="2649896"/>
            <a:chExt cx="157655" cy="1545935"/>
          </a:xfrm>
          <a:solidFill>
            <a:srgbClr val="FF6600"/>
          </a:solidFill>
        </p:grpSpPr>
        <p:cxnSp>
          <p:nvCxnSpPr>
            <p:cNvPr id="14" name="Straight Connector 13"/>
            <p:cNvCxnSpPr>
              <a:endCxn id="15" idx="0"/>
            </p:cNvCxnSpPr>
            <p:nvPr/>
          </p:nvCxnSpPr>
          <p:spPr>
            <a:xfrm>
              <a:off x="1074262" y="2649896"/>
              <a:ext cx="0" cy="1388280"/>
            </a:xfrm>
            <a:prstGeom prst="line">
              <a:avLst/>
            </a:prstGeom>
            <a:grpFill/>
            <a:ln w="38100"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995434" y="4038176"/>
              <a:ext cx="157655" cy="157655"/>
            </a:xfrm>
            <a:prstGeom prst="ellipse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6" name="Picture 12" descr="à¸à¸¥à¸à¸²à¸£à¸à¹à¸à¸«à¸²à¸£à¸¹à¸à¸ à¸²à¸à¸ªà¸³à¸«à¸£à¸±à¸ innovation ic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91" y="2875362"/>
            <a:ext cx="1118413" cy="111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62034" y="2406541"/>
            <a:ext cx="4316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การเผชิญกับกับดัก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Thailand 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3.0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064" y="3062263"/>
            <a:ext cx="240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กับดักรายได้ปานกลาง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93248" y="3279373"/>
            <a:ext cx="157655" cy="1576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8804" y="3707545"/>
            <a:ext cx="157655" cy="1576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064" y="3524762"/>
            <a:ext cx="240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กับดักความเหลื่อมล้ำ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88805" y="4143977"/>
            <a:ext cx="157655" cy="1576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7001" y="3961194"/>
            <a:ext cx="2852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กับดักความไม่สมดุล</a:t>
            </a:r>
            <a:endParaRPr lang="th-TH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94529" y="998318"/>
            <a:ext cx="3749262" cy="1287888"/>
            <a:chOff x="616667" y="790040"/>
            <a:chExt cx="3749262" cy="1287888"/>
          </a:xfrm>
        </p:grpSpPr>
        <p:sp>
          <p:nvSpPr>
            <p:cNvPr id="28" name="Pentagon 27"/>
            <p:cNvSpPr/>
            <p:nvPr/>
          </p:nvSpPr>
          <p:spPr>
            <a:xfrm>
              <a:off x="2896945" y="829401"/>
              <a:ext cx="1468984" cy="1244836"/>
            </a:xfrm>
            <a:prstGeom prst="homePlate">
              <a:avLst/>
            </a:prstGeom>
            <a:solidFill>
              <a:srgbClr val="FFF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Pentagon 25"/>
            <p:cNvSpPr/>
            <p:nvPr/>
          </p:nvSpPr>
          <p:spPr>
            <a:xfrm>
              <a:off x="2423342" y="823990"/>
              <a:ext cx="1468984" cy="1244836"/>
            </a:xfrm>
            <a:prstGeom prst="homePlate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Pentagon 26"/>
            <p:cNvSpPr/>
            <p:nvPr/>
          </p:nvSpPr>
          <p:spPr>
            <a:xfrm>
              <a:off x="1866770" y="814887"/>
              <a:ext cx="1418394" cy="1244836"/>
            </a:xfrm>
            <a:prstGeom prst="homePlate">
              <a:avLst/>
            </a:prstGeom>
            <a:solidFill>
              <a:srgbClr val="FFDD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16667" y="790040"/>
              <a:ext cx="1886709" cy="1287888"/>
              <a:chOff x="4008054" y="1403798"/>
              <a:chExt cx="1886709" cy="128788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008054" y="1403798"/>
                <a:ext cx="1886709" cy="1287888"/>
                <a:chOff x="341337" y="1455313"/>
                <a:chExt cx="1886709" cy="1287888"/>
              </a:xfrm>
            </p:grpSpPr>
            <p:sp>
              <p:nvSpPr>
                <p:cNvPr id="20" name="Pentagon 19"/>
                <p:cNvSpPr/>
                <p:nvPr/>
              </p:nvSpPr>
              <p:spPr>
                <a:xfrm>
                  <a:off x="985282" y="1455313"/>
                  <a:ext cx="1242764" cy="1287888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41337" y="1455313"/>
                  <a:ext cx="1287888" cy="12878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4091671" y="1694527"/>
                <a:ext cx="127631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Thailand </a:t>
                </a:r>
              </a:p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3.0</a:t>
                </a:r>
                <a:endParaRPr lang="th-TH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0" y="141046"/>
            <a:ext cx="7622617" cy="667657"/>
            <a:chOff x="0" y="141046"/>
            <a:chExt cx="7622617" cy="667657"/>
          </a:xfrm>
        </p:grpSpPr>
        <p:sp>
          <p:nvSpPr>
            <p:cNvPr id="40" name="Chevron 39"/>
            <p:cNvSpPr/>
            <p:nvPr/>
          </p:nvSpPr>
          <p:spPr>
            <a:xfrm>
              <a:off x="3164114" y="141046"/>
              <a:ext cx="2696558" cy="667657"/>
            </a:xfrm>
            <a:prstGeom prst="chevron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8" name="Pentagon 37"/>
            <p:cNvSpPr/>
            <p:nvPr/>
          </p:nvSpPr>
          <p:spPr>
            <a:xfrm>
              <a:off x="0" y="141046"/>
              <a:ext cx="3892326" cy="66765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2034" y="222715"/>
              <a:ext cx="74605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การเปลี่ยนผ่านจาก </a:t>
              </a:r>
              <a:r>
                <a:rPr lang="en-US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</a:t>
              </a:r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3.0 </a:t>
              </a:r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ไปสู่</a:t>
              </a:r>
              <a:r>
                <a:rPr lang="en-US" dirty="0"/>
                <a:t> </a:t>
              </a:r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4.0</a:t>
              </a:r>
              <a:endParaRPr lang="th-TH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447438" y="694146"/>
            <a:ext cx="3705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 </a:t>
            </a:r>
            <a:r>
              <a:rPr lang="en-US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Thailand 4.0</a:t>
            </a:r>
            <a:endParaRPr lang="th-TH" dirty="0"/>
          </a:p>
        </p:txBody>
      </p:sp>
      <p:grpSp>
        <p:nvGrpSpPr>
          <p:cNvPr id="46" name="Group 45"/>
          <p:cNvGrpSpPr/>
          <p:nvPr/>
        </p:nvGrpSpPr>
        <p:grpSpPr>
          <a:xfrm>
            <a:off x="6111408" y="1219421"/>
            <a:ext cx="2500195" cy="1101907"/>
            <a:chOff x="6175808" y="1217366"/>
            <a:chExt cx="2500195" cy="1101907"/>
          </a:xfrm>
        </p:grpSpPr>
        <p:sp>
          <p:nvSpPr>
            <p:cNvPr id="45" name="Rectangle 44"/>
            <p:cNvSpPr/>
            <p:nvPr/>
          </p:nvSpPr>
          <p:spPr>
            <a:xfrm>
              <a:off x="6250849" y="1217366"/>
              <a:ext cx="2400496" cy="1101907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75808" y="1289046"/>
              <a:ext cx="25001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ประเทศ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ในโลก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ที่หนึ่ง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ภายใน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ปี 2575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908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1224914" y="3272100"/>
            <a:ext cx="1961580" cy="920338"/>
            <a:chOff x="1108802" y="3272100"/>
            <a:chExt cx="1961580" cy="920338"/>
          </a:xfrm>
        </p:grpSpPr>
        <p:sp>
          <p:nvSpPr>
            <p:cNvPr id="35" name="Rectangle 34"/>
            <p:cNvSpPr/>
            <p:nvPr/>
          </p:nvSpPr>
          <p:spPr>
            <a:xfrm>
              <a:off x="1188247" y="3272100"/>
              <a:ext cx="1753867" cy="920338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108802" y="3290912"/>
              <a:ext cx="19615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spc="-3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 </a:t>
              </a:r>
              <a:r>
                <a:rPr lang="en-US" sz="2400" b="1" spc="-3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Competitive </a:t>
              </a:r>
            </a:p>
            <a:p>
              <a:pPr algn="ctr"/>
              <a:r>
                <a:rPr lang="en-US" sz="2400" b="1" spc="-3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Growth Engine</a:t>
              </a:r>
              <a:endParaRPr lang="th-TH" sz="2400" b="1" spc="-3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58967" y="1410581"/>
            <a:ext cx="2085627" cy="857099"/>
            <a:chOff x="1086397" y="1410581"/>
            <a:chExt cx="2085627" cy="857099"/>
          </a:xfrm>
        </p:grpSpPr>
        <p:sp>
          <p:nvSpPr>
            <p:cNvPr id="34" name="Rectangle 33"/>
            <p:cNvSpPr/>
            <p:nvPr/>
          </p:nvSpPr>
          <p:spPr>
            <a:xfrm>
              <a:off x="1320166" y="1424147"/>
              <a:ext cx="1601080" cy="843533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6397" y="1410581"/>
              <a:ext cx="20856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Inclusive </a:t>
              </a:r>
            </a:p>
            <a:p>
              <a:pPr algn="ctr"/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Growth Engine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296266" y="5294269"/>
            <a:ext cx="1755606" cy="920338"/>
            <a:chOff x="1165640" y="5395867"/>
            <a:chExt cx="1755606" cy="920338"/>
          </a:xfrm>
        </p:grpSpPr>
        <p:sp>
          <p:nvSpPr>
            <p:cNvPr id="36" name="Rectangle 35"/>
            <p:cNvSpPr/>
            <p:nvPr/>
          </p:nvSpPr>
          <p:spPr>
            <a:xfrm>
              <a:off x="1188248" y="5395867"/>
              <a:ext cx="1732998" cy="920338"/>
            </a:xfrm>
            <a:prstGeom prst="rect">
              <a:avLst/>
            </a:prstGeom>
            <a:solidFill>
              <a:srgbClr val="FFED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65640" y="5422485"/>
              <a:ext cx="17296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ผ่าน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Green</a:t>
              </a:r>
            </a:p>
            <a:p>
              <a:pPr algn="ctr"/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Growth Engine</a:t>
              </a:r>
              <a:endPara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31439" y="888415"/>
            <a:ext cx="4422239" cy="1868755"/>
            <a:chOff x="4213761" y="765654"/>
            <a:chExt cx="4886038" cy="1868755"/>
          </a:xfrm>
        </p:grpSpPr>
        <p:sp>
          <p:nvSpPr>
            <p:cNvPr id="9" name="Rectangle 8"/>
            <p:cNvSpPr/>
            <p:nvPr/>
          </p:nvSpPr>
          <p:spPr>
            <a:xfrm>
              <a:off x="4213761" y="765654"/>
              <a:ext cx="4759911" cy="1868755"/>
            </a:xfrm>
            <a:prstGeom prst="rect">
              <a:avLst/>
            </a:prstGeom>
            <a:solidFill>
              <a:srgbClr val="FFBF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9736" y="781811"/>
              <a:ext cx="485006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การสร้างเครือข่ายความร่วมมือใน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รูปแบบประชารัฐ</a:t>
              </a:r>
            </a:p>
            <a:p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การ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สร้างเศรษฐกิจระดับฐานรากใน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ชุมชน</a:t>
              </a:r>
            </a:p>
            <a:p>
              <a:pPr algn="thaiDist"/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เสริมสร้างทักษะ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และการเติมเต็มศักยภาพของ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ประชาชน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ให้ทันกับพลวัตการ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เปลี่ยนแปลงจาก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ภายนอก</a:t>
              </a:r>
              <a:endParaRPr lang="th-TH" sz="2400" spc="-3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201116" y="2795906"/>
            <a:ext cx="4368730" cy="1938992"/>
            <a:chOff x="4203580" y="2575502"/>
            <a:chExt cx="4826918" cy="1938992"/>
          </a:xfrm>
        </p:grpSpPr>
        <p:sp>
          <p:nvSpPr>
            <p:cNvPr id="25" name="Rectangle 24"/>
            <p:cNvSpPr/>
            <p:nvPr/>
          </p:nvSpPr>
          <p:spPr>
            <a:xfrm>
              <a:off x="4213760" y="2669551"/>
              <a:ext cx="4759911" cy="1775915"/>
            </a:xfrm>
            <a:prstGeom prst="rect">
              <a:avLst/>
            </a:prstGeom>
            <a:solidFill>
              <a:srgbClr val="8FD7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03580" y="2575502"/>
              <a:ext cx="48269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spc="-3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</a:t>
              </a:r>
              <a:r>
                <a:rPr lang="th-TH" sz="2400" spc="-3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ยกระดับขีดความสามารถด้านการ</a:t>
              </a:r>
              <a:r>
                <a:rPr lang="th-TH" sz="2400" spc="-3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วิจัยและพัฒนา</a:t>
              </a:r>
            </a:p>
            <a:p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การ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บ่มเพาะธุรกิจด้านเทคโนโลยี การออกแบบ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 </a:t>
              </a:r>
              <a:b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ความคิด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สร้างสรรค์</a:t>
              </a:r>
            </a:p>
            <a:p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spc="-3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การพัฒนาทักษะและงานใหม่เพื่อ</a:t>
              </a:r>
              <a:r>
                <a:rPr lang="th-TH" sz="2400" spc="-3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รองรับการเปลี่ยนแปลงในอนาคต</a:t>
              </a:r>
              <a:endParaRPr lang="th-TH" sz="2400" spc="-3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10329" y="4756657"/>
            <a:ext cx="4340646" cy="1949777"/>
            <a:chOff x="4213759" y="4637851"/>
            <a:chExt cx="4795888" cy="1949777"/>
          </a:xfrm>
        </p:grpSpPr>
        <p:sp>
          <p:nvSpPr>
            <p:cNvPr id="26" name="Rectangle 25"/>
            <p:cNvSpPr/>
            <p:nvPr/>
          </p:nvSpPr>
          <p:spPr>
            <a:xfrm>
              <a:off x="4213759" y="4637851"/>
              <a:ext cx="4759911" cy="1924458"/>
            </a:xfrm>
            <a:prstGeom prst="rect">
              <a:avLst/>
            </a:prstGeom>
            <a:solidFill>
              <a:srgbClr val="A9D9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49736" y="4648636"/>
              <a:ext cx="475991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การ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มุ่งเน้นธุรกิจ การ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ผลิตและการ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ใช้เทคโนโลยีที่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เป็นมิตร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ต่อ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สิ่งแวดล้อม</a:t>
              </a:r>
            </a:p>
            <a:p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การมุ่งเน้นการใช้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พลังงานทดแทน</a:t>
              </a:r>
            </a:p>
            <a:p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การคำนึงถึงประโยชน์ที่ได้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จากการ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ลดความสูญเสียที่เกิดขึ้น</a:t>
              </a:r>
              <a:r>
                <a:rPr lang="th-TH" sz="2400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ทั้งระบบ </a:t>
              </a:r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Lost Advantage)</a:t>
              </a:r>
              <a:endParaRPr lang="th-TH" sz="2400" spc="-3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-6389" y="71562"/>
            <a:ext cx="7622617" cy="667657"/>
            <a:chOff x="0" y="141046"/>
            <a:chExt cx="7622617" cy="667657"/>
          </a:xfrm>
        </p:grpSpPr>
        <p:sp>
          <p:nvSpPr>
            <p:cNvPr id="29" name="Chevron 28"/>
            <p:cNvSpPr/>
            <p:nvPr/>
          </p:nvSpPr>
          <p:spPr>
            <a:xfrm>
              <a:off x="3164114" y="141046"/>
              <a:ext cx="2836968" cy="667657"/>
            </a:xfrm>
            <a:prstGeom prst="chevron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</a:endParaRPr>
            </a:p>
          </p:txBody>
        </p:sp>
        <p:sp>
          <p:nvSpPr>
            <p:cNvPr id="30" name="Pentagon 29"/>
            <p:cNvSpPr/>
            <p:nvPr/>
          </p:nvSpPr>
          <p:spPr>
            <a:xfrm>
              <a:off x="0" y="141046"/>
              <a:ext cx="3892326" cy="66765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034" y="222715"/>
              <a:ext cx="74605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การเปลี่ยนผ่านจาก </a:t>
              </a:r>
              <a:r>
                <a:rPr lang="en-US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</a:t>
              </a:r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3.0 </a:t>
              </a:r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ไปสู่</a:t>
              </a:r>
              <a:r>
                <a:rPr lang="en-US" dirty="0"/>
                <a:t> </a:t>
              </a:r>
              <a:r>
                <a:rPr lang="en-US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Thailand 4.0</a:t>
              </a:r>
              <a:endParaRPr lang="th-TH" dirty="0"/>
            </a:p>
          </p:txBody>
        </p:sp>
      </p:grpSp>
      <p:sp>
        <p:nvSpPr>
          <p:cNvPr id="5" name="Hexagon 4"/>
          <p:cNvSpPr/>
          <p:nvPr/>
        </p:nvSpPr>
        <p:spPr>
          <a:xfrm>
            <a:off x="7720371" y="1225859"/>
            <a:ext cx="1156223" cy="1000328"/>
          </a:xfrm>
          <a:prstGeom prst="hexagon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Hexagon 5"/>
          <p:cNvSpPr/>
          <p:nvPr/>
        </p:nvSpPr>
        <p:spPr>
          <a:xfrm>
            <a:off x="7720371" y="3192110"/>
            <a:ext cx="1156223" cy="1000328"/>
          </a:xfrm>
          <a:prstGeom prst="hexagon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Hexagon 6"/>
          <p:cNvSpPr/>
          <p:nvPr/>
        </p:nvSpPr>
        <p:spPr>
          <a:xfrm>
            <a:off x="7747351" y="5236221"/>
            <a:ext cx="1156223" cy="1000328"/>
          </a:xfrm>
          <a:prstGeom prst="hexagon">
            <a:avLst/>
          </a:prstGeom>
          <a:solidFill>
            <a:srgbClr val="78B83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7708177" y="1341394"/>
            <a:ext cx="118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มั่นคง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5984" y="3344173"/>
            <a:ext cx="118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มั่งคั่ง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89481" y="5377288"/>
            <a:ext cx="1180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ยั่งยืน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37818" y="405390"/>
            <a:ext cx="157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2638" y="747307"/>
            <a:ext cx="157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กลไก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94638" y="740271"/>
            <a:ext cx="157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กับดัก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1312240"/>
            <a:ext cx="1176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DE5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กับดัก</a:t>
            </a:r>
          </a:p>
          <a:p>
            <a:pPr algn="ctr"/>
            <a:r>
              <a:rPr lang="th-TH" sz="2400" b="1" dirty="0" smtClean="0">
                <a:solidFill>
                  <a:srgbClr val="DE5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</a:t>
            </a:r>
          </a:p>
          <a:p>
            <a:pPr algn="ctr"/>
            <a:r>
              <a:rPr lang="th-TH" sz="2400" b="1" dirty="0" smtClean="0">
                <a:solidFill>
                  <a:srgbClr val="DE5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ปานกลาง</a:t>
            </a:r>
            <a:endParaRPr lang="th-TH" sz="2400" b="1" dirty="0">
              <a:solidFill>
                <a:srgbClr val="DE5A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612820" y="3036395"/>
            <a:ext cx="2402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62A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กับดัก</a:t>
            </a:r>
          </a:p>
          <a:p>
            <a:pPr algn="ctr"/>
            <a:r>
              <a:rPr lang="th-TH" sz="2400" b="1" dirty="0" smtClean="0">
                <a:solidFill>
                  <a:srgbClr val="0062A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</a:p>
          <a:p>
            <a:pPr algn="ctr"/>
            <a:r>
              <a:rPr lang="th-TH" sz="2400" b="1" dirty="0" smtClean="0">
                <a:solidFill>
                  <a:srgbClr val="0062A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เหลื่อมล้ำ</a:t>
            </a:r>
            <a:endParaRPr lang="th-TH" sz="2400" b="1" dirty="0">
              <a:solidFill>
                <a:srgbClr val="0062A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6389" y="5228652"/>
            <a:ext cx="1102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82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กับดัก</a:t>
            </a:r>
          </a:p>
          <a:p>
            <a:pPr algn="ctr"/>
            <a:r>
              <a:rPr lang="th-TH" sz="2400" b="1" dirty="0" smtClean="0">
                <a:solidFill>
                  <a:srgbClr val="0082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</a:p>
          <a:p>
            <a:pPr algn="ctr"/>
            <a:r>
              <a:rPr lang="th-TH" sz="2400" b="1" dirty="0" smtClean="0">
                <a:solidFill>
                  <a:srgbClr val="00823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ไม่สมดุล</a:t>
            </a:r>
            <a:endParaRPr lang="th-TH" sz="2400" b="1" dirty="0">
              <a:solidFill>
                <a:srgbClr val="00823B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21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275008" y="734551"/>
            <a:ext cx="7868992" cy="7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ectangle 38"/>
          <p:cNvSpPr/>
          <p:nvPr/>
        </p:nvSpPr>
        <p:spPr>
          <a:xfrm>
            <a:off x="2201509" y="721725"/>
            <a:ext cx="7796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ในการขับเคลื่อนให้เกิดการเปลี่ยนแปลงสู่ประเทศไทย 4.0 </a:t>
            </a:r>
          </a:p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3 มิติสำคัญ </a:t>
            </a:r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th-TH" sz="2400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85998" y="2171648"/>
            <a:ext cx="5183880" cy="3460751"/>
            <a:chOff x="3819249" y="1322501"/>
            <a:chExt cx="5183880" cy="3460751"/>
          </a:xfrm>
        </p:grpSpPr>
        <p:sp>
          <p:nvSpPr>
            <p:cNvPr id="52" name="Pentagon 51"/>
            <p:cNvSpPr/>
            <p:nvPr/>
          </p:nvSpPr>
          <p:spPr>
            <a:xfrm flipH="1">
              <a:off x="4210132" y="3508523"/>
              <a:ext cx="4767196" cy="1274729"/>
            </a:xfrm>
            <a:prstGeom prst="homePlate">
              <a:avLst>
                <a:gd name="adj" fmla="val 3515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1" name="Pentagon 50"/>
            <p:cNvSpPr/>
            <p:nvPr/>
          </p:nvSpPr>
          <p:spPr>
            <a:xfrm flipH="1">
              <a:off x="4225900" y="2422450"/>
              <a:ext cx="4767195" cy="799569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Pentagon 48"/>
            <p:cNvSpPr/>
            <p:nvPr/>
          </p:nvSpPr>
          <p:spPr>
            <a:xfrm flipH="1">
              <a:off x="4214024" y="1322501"/>
              <a:ext cx="4767195" cy="799569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0292" y="1329929"/>
              <a:ext cx="458280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เปลี่ยนจากการผลิตสินค้า “โภคภัณฑ์” </a:t>
              </a:r>
              <a:r>
                <a:rPr lang="th-TH" sz="2400" b="1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ไปสู่สินค้าเชิง “นวัตกรรม”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838880" y="1481091"/>
              <a:ext cx="547887" cy="547887"/>
              <a:chOff x="3601231" y="2217988"/>
              <a:chExt cx="547887" cy="547887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3601231" y="2217988"/>
                <a:ext cx="547887" cy="54788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711455" y="2233799"/>
                <a:ext cx="4026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 smtClean="0">
                    <a:solidFill>
                      <a:srgbClr val="FF66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 </a:t>
                </a:r>
                <a:endParaRPr lang="th-TH" b="1" dirty="0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483089" y="2406735"/>
              <a:ext cx="45200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เปลี่ยนจากการเน้นภาคการ “ผลิตสินค้า” </a:t>
              </a:r>
              <a:r>
                <a:rPr lang="th-TH" sz="2400" b="1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ไปสู่การเน้น “ภาคบริการ” มากขึ้น</a:t>
              </a:r>
              <a:endParaRPr lang="th-TH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540351" y="3499309"/>
              <a:ext cx="437994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/>
              <a:r>
                <a:rPr lang="th-TH" sz="2400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เปลี่ยนจากการขับเคลื่อนประเทศไทยด้วยภาคอุตสาหกรรม </a:t>
              </a:r>
              <a:r>
                <a:rPr lang="th-TH" sz="2400" b="1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ไปสู่การขับเคลื่อนด้วยเทคโนโลยี ความคิดสร้างสรรค์ และนวัตกรรม</a:t>
              </a:r>
              <a:endParaRPr lang="th-TH" sz="2400" b="1" dirty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3819249" y="2486334"/>
              <a:ext cx="547887" cy="554136"/>
              <a:chOff x="3780822" y="3096960"/>
              <a:chExt cx="547887" cy="554136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780822" y="3096960"/>
                <a:ext cx="547887" cy="54788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887529" y="3127876"/>
                <a:ext cx="4026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 smtClean="0">
                    <a:solidFill>
                      <a:srgbClr val="FF66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 </a:t>
                </a:r>
                <a:endParaRPr lang="th-TH" b="1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821561" y="3853642"/>
              <a:ext cx="547887" cy="547887"/>
              <a:chOff x="3783134" y="4464268"/>
              <a:chExt cx="547887" cy="547887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783134" y="4464268"/>
                <a:ext cx="547887" cy="547887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903295" y="4482275"/>
                <a:ext cx="40267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b="1" dirty="0" smtClean="0">
                    <a:solidFill>
                      <a:srgbClr val="FF66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 </a:t>
                </a:r>
                <a:endParaRPr lang="th-TH" b="1" dirty="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58080" y="1908526"/>
            <a:ext cx="3769756" cy="3949684"/>
            <a:chOff x="0" y="1416069"/>
            <a:chExt cx="3769756" cy="3949684"/>
          </a:xfrm>
        </p:grpSpPr>
        <p:grpSp>
          <p:nvGrpSpPr>
            <p:cNvPr id="43" name="Group 42"/>
            <p:cNvGrpSpPr/>
            <p:nvPr/>
          </p:nvGrpSpPr>
          <p:grpSpPr>
            <a:xfrm>
              <a:off x="95054" y="1416069"/>
              <a:ext cx="3603055" cy="3106080"/>
              <a:chOff x="151223" y="2000581"/>
              <a:chExt cx="3603055" cy="310608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51223" y="2000581"/>
                <a:ext cx="3603055" cy="3106080"/>
                <a:chOff x="3179468" y="2461148"/>
                <a:chExt cx="2885092" cy="2487147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3179468" y="2461148"/>
                  <a:ext cx="2885090" cy="2487147"/>
                </a:xfrm>
                <a:prstGeom prst="triangle">
                  <a:avLst/>
                </a:prstGeom>
                <a:solidFill>
                  <a:srgbClr val="FF9B5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grpSp>
              <p:nvGrpSpPr>
                <p:cNvPr id="37" name="Group 36"/>
                <p:cNvGrpSpPr/>
                <p:nvPr/>
              </p:nvGrpSpPr>
              <p:grpSpPr>
                <a:xfrm>
                  <a:off x="3190067" y="2498763"/>
                  <a:ext cx="2874493" cy="2433767"/>
                  <a:chOff x="3190067" y="2498763"/>
                  <a:chExt cx="2874493" cy="2433767"/>
                </a:xfrm>
              </p:grpSpPr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4622013" y="2498763"/>
                    <a:ext cx="0" cy="1479901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Straight Connector 20"/>
                  <p:cNvCxnSpPr/>
                  <p:nvPr/>
                </p:nvCxnSpPr>
                <p:spPr>
                  <a:xfrm flipH="1">
                    <a:off x="3190067" y="3978664"/>
                    <a:ext cx="1431944" cy="953865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" name="Straight Connector 23"/>
                  <p:cNvCxnSpPr/>
                  <p:nvPr/>
                </p:nvCxnSpPr>
                <p:spPr>
                  <a:xfrm flipH="1" flipV="1">
                    <a:off x="4622013" y="3978664"/>
                    <a:ext cx="1442547" cy="953866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0" name="Rectangle 39"/>
              <p:cNvSpPr/>
              <p:nvPr/>
            </p:nvSpPr>
            <p:spPr>
              <a:xfrm>
                <a:off x="976199" y="3064738"/>
                <a:ext cx="97654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th-TH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สินค้า</a:t>
                </a:r>
              </a:p>
              <a:p>
                <a:pPr algn="r"/>
                <a:r>
                  <a:rPr lang="th-TH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โภคภัณฑ์</a:t>
                </a:r>
                <a:endParaRPr lang="th-TH" sz="2400" b="1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52747" y="3054279"/>
                <a:ext cx="1043876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ภาค</a:t>
                </a:r>
              </a:p>
              <a:p>
                <a:r>
                  <a:rPr lang="th-TH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ผลิตสินค้า</a:t>
                </a:r>
                <a:endParaRPr lang="th-TH" sz="2400" b="1" dirty="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330622" y="4035197"/>
                <a:ext cx="124425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th-TH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ภาค</a:t>
                </a:r>
              </a:p>
              <a:p>
                <a:pPr algn="ctr"/>
                <a:r>
                  <a:rPr lang="th-TH" sz="2400" b="1" dirty="0" smtClean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อุตสาหกรรม</a:t>
                </a:r>
                <a:endParaRPr lang="th-TH" sz="2400" b="1" dirty="0"/>
              </a:p>
            </p:txBody>
          </p:sp>
        </p:grpSp>
        <p:sp>
          <p:nvSpPr>
            <p:cNvPr id="57" name="Isosceles Triangle 56"/>
            <p:cNvSpPr/>
            <p:nvPr/>
          </p:nvSpPr>
          <p:spPr>
            <a:xfrm rot="18084096">
              <a:off x="495802" y="2807375"/>
              <a:ext cx="472966" cy="265088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0" y="2175231"/>
              <a:ext cx="10102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นวัตกรรม</a:t>
              </a:r>
              <a:endParaRPr lang="th-TH" sz="2400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48434" y="2188469"/>
              <a:ext cx="11063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ภาคบริการ</a:t>
              </a:r>
              <a:endParaRPr lang="th-TH" sz="2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73900" y="4904088"/>
              <a:ext cx="35958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solidFill>
                    <a:srgbClr val="FF66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เทคโนโลยี ความคิดสร้างสรรค์ นวัตกรรม</a:t>
              </a:r>
              <a:endParaRPr lang="th-TH" sz="2400" dirty="0"/>
            </a:p>
          </p:txBody>
        </p:sp>
        <p:sp>
          <p:nvSpPr>
            <p:cNvPr id="61" name="Isosceles Triangle 60"/>
            <p:cNvSpPr/>
            <p:nvPr/>
          </p:nvSpPr>
          <p:spPr>
            <a:xfrm rot="3586334">
              <a:off x="2774356" y="2760252"/>
              <a:ext cx="472966" cy="265088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2" name="Isosceles Triangle 61"/>
            <p:cNvSpPr/>
            <p:nvPr/>
          </p:nvSpPr>
          <p:spPr>
            <a:xfrm rot="10800000">
              <a:off x="1660095" y="4665249"/>
              <a:ext cx="472966" cy="265088"/>
            </a:xfrm>
            <a:prstGeom prst="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05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8" b="19707"/>
          <a:stretch/>
        </p:blipFill>
        <p:spPr bwMode="auto">
          <a:xfrm>
            <a:off x="29267" y="31130"/>
            <a:ext cx="2100641" cy="14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566384" y="71095"/>
            <a:ext cx="1892533" cy="551624"/>
            <a:chOff x="108291" y="154202"/>
            <a:chExt cx="1892533" cy="551624"/>
          </a:xfrm>
        </p:grpSpPr>
        <p:sp>
          <p:nvSpPr>
            <p:cNvPr id="12" name="Rounded Rectangle 11"/>
            <p:cNvSpPr/>
            <p:nvPr/>
          </p:nvSpPr>
          <p:spPr>
            <a:xfrm>
              <a:off x="108291" y="206519"/>
              <a:ext cx="1892533" cy="499307"/>
            </a:xfrm>
            <a:prstGeom prst="roundRect">
              <a:avLst>
                <a:gd name="adj" fmla="val 50000"/>
              </a:avLst>
            </a:prstGeom>
            <a:solidFill>
              <a:srgbClr val="FFC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9845" y="154202"/>
              <a:ext cx="1567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ภาคเศรษฐกิจ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75008" y="670405"/>
            <a:ext cx="7868992" cy="7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2129908" y="600003"/>
            <a:ext cx="5212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การแบ่งยุคของการปฏิวัติอุตาสาหกรรม </a:t>
            </a:r>
          </a:p>
          <a:p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โดยอ้างอิงตามแนวคิด 4.0 มีดังนี้</a:t>
            </a:r>
          </a:p>
        </p:txBody>
      </p:sp>
      <p:pic>
        <p:nvPicPr>
          <p:cNvPr id="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8" b="19707"/>
          <a:stretch/>
        </p:blipFill>
        <p:spPr bwMode="auto">
          <a:xfrm>
            <a:off x="29267" y="31130"/>
            <a:ext cx="2100641" cy="14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16072" y="0"/>
            <a:ext cx="1892533" cy="551624"/>
            <a:chOff x="108291" y="154202"/>
            <a:chExt cx="1892533" cy="551624"/>
          </a:xfrm>
        </p:grpSpPr>
        <p:sp>
          <p:nvSpPr>
            <p:cNvPr id="6" name="Rounded Rectangle 5"/>
            <p:cNvSpPr/>
            <p:nvPr/>
          </p:nvSpPr>
          <p:spPr>
            <a:xfrm>
              <a:off x="108291" y="206519"/>
              <a:ext cx="1892533" cy="499307"/>
            </a:xfrm>
            <a:prstGeom prst="roundRect">
              <a:avLst>
                <a:gd name="adj" fmla="val 50000"/>
              </a:avLst>
            </a:prstGeom>
            <a:solidFill>
              <a:srgbClr val="FFC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845" y="154202"/>
              <a:ext cx="1567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ภาคเศรษฐกิจ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5122" name="Picture 2" descr="à¸à¸¥à¸à¸²à¸£à¸à¹à¸à¸«à¸²à¸£à¸¹à¸à¸ à¸²à¸à¸ªà¸³à¸«à¸£à¸±à¸ Steam engin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4" y="1828746"/>
            <a:ext cx="1307678" cy="130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12552" y="1751963"/>
            <a:ext cx="717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 1.0 </a:t>
            </a:r>
            <a:r>
              <a:rPr lang="th-TH" sz="2400" dirty="0">
                <a:solidFill>
                  <a:srgbClr val="DE5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(ยุคเครื่องจักร</a:t>
            </a:r>
            <a:r>
              <a:rPr lang="th-TH" sz="2400" dirty="0" smtClean="0">
                <a:solidFill>
                  <a:srgbClr val="DE5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ไอน้ำ)</a:t>
            </a:r>
            <a:r>
              <a:rPr lang="th-TH" sz="240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เจมส์ วัตต์ ได้พัฒนาเครื่องจักร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ไอน้ำนิ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โคแมนให้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ประสิทธิภาพมากขึ้น และนำ มาปรับใช้กับอุตสาหกรรมการทอผ้าจนสามารถให้ ผลผลิตมากขึ้นกว่าเดิมถึง 3 เท่า นอกจากนี้เครื่องจักร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ไอน้ำยัง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ได้ถูกพัฒนา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เป็นตัว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ขับเคลื่อนหัวรถจักร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ไอน้ำ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ที่ช่วยในการขนส่ง และการคมนาคมอีกด้วย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2552" y="3626674"/>
            <a:ext cx="72322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 2.0</a:t>
            </a:r>
            <a:r>
              <a:rPr lang="th-TH" sz="2400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dirty="0">
                <a:solidFill>
                  <a:srgbClr val="DE5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(ยุคสายพาน)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เฮนรี่ ฟอร์ด ได้นำระบบสายพานมาใช้ในโรงงานผลิตรถยนต์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เขาจนสามารถผลิตสินค้าออกมาได้ในปริมาณมาก โดยเป็นต้นแบบให้โรงงาน อื่น ๆ นำระบบสายพานมาใช้เช่นกัน ประกอบกับการเปลี่ยนจากเครื่องจักรระบบ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ไอน้ำ </a:t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ระบบไฟฟ้า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ยุคนี้สินค้ามีต้นทุนที่ลดลง และถูกผลิตออกมาเป็นปริมาณมาก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จะมีรูปแบบลักษณะเดียวกัน หรือที่เรียกว่า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Mass Product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นั่นเอง</a:t>
            </a:r>
          </a:p>
        </p:txBody>
      </p:sp>
      <p:pic>
        <p:nvPicPr>
          <p:cNvPr id="5128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37" y="3819856"/>
            <a:ext cx="1305935" cy="130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04874" y="6211485"/>
            <a:ext cx="7426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/>
              <a:t>ที่มา http://www.dla.go.th/upload/document/type14/2017/1</a:t>
            </a:r>
            <a:r>
              <a:rPr lang="th-TH" sz="1200" dirty="0"/>
              <a:t>/17764_1_1485743530803.pdf?time=1545221423365</a:t>
            </a:r>
          </a:p>
        </p:txBody>
      </p:sp>
    </p:spTree>
    <p:extLst>
      <p:ext uri="{BB962C8B-B14F-4D97-AF65-F5344CB8AC3E}">
        <p14:creationId xmlns:p14="http://schemas.microsoft.com/office/powerpoint/2010/main" val="952452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75008" y="684416"/>
            <a:ext cx="7868992" cy="7091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2129908" y="598509"/>
            <a:ext cx="5212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การแบ่งยุคของการปฏิวัติอุตาสาหกรรม </a:t>
            </a:r>
          </a:p>
          <a:p>
            <a:r>
              <a:rPr lang="th-TH" sz="2400" dirty="0" smtClean="0">
                <a:solidFill>
                  <a:srgbClr val="0070C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โดยอ้างอิงตามแนวคิด 4.0 มีดังนี้</a:t>
            </a:r>
          </a:p>
        </p:txBody>
      </p:sp>
      <p:pic>
        <p:nvPicPr>
          <p:cNvPr id="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8" b="19707"/>
          <a:stretch/>
        </p:blipFill>
        <p:spPr bwMode="auto">
          <a:xfrm>
            <a:off x="29267" y="31130"/>
            <a:ext cx="2100641" cy="141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426977" y="12729"/>
            <a:ext cx="1892533" cy="551624"/>
            <a:chOff x="108291" y="154202"/>
            <a:chExt cx="1892533" cy="551624"/>
          </a:xfrm>
        </p:grpSpPr>
        <p:sp>
          <p:nvSpPr>
            <p:cNvPr id="6" name="Rounded Rectangle 5"/>
            <p:cNvSpPr/>
            <p:nvPr/>
          </p:nvSpPr>
          <p:spPr>
            <a:xfrm>
              <a:off x="108291" y="206519"/>
              <a:ext cx="1892533" cy="499307"/>
            </a:xfrm>
            <a:prstGeom prst="roundRect">
              <a:avLst>
                <a:gd name="adj" fmla="val 50000"/>
              </a:avLst>
            </a:prstGeom>
            <a:solidFill>
              <a:srgbClr val="FFC6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9845" y="154202"/>
              <a:ext cx="15676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ภาคเศรษฐกิจ</a:t>
              </a:r>
              <a:endPara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624084" y="1855526"/>
            <a:ext cx="717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 3.0 </a:t>
            </a:r>
            <a:r>
              <a:rPr lang="th-TH" sz="2400" dirty="0">
                <a:solidFill>
                  <a:srgbClr val="DE5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(ยุคอัตโนมัติ)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เป็นยุคที่โรงงานต่างก็นำคอมพิวเตอร์มาช่วยในการผลิต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อัตโนมัติ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ลดต้นทุนจากแรงงานคนลงได้เป็นอย่างมาก นอกจากนี้ยัง สามารถผลิตสินค้าที่มีความซับซ้อนได้อย่างรวดเร็ว ทำ ให้ต้นทุนของราคาสินค้า ลดลงอย่างมากเฉลี่ยแล้วราคาจะลดลงครึ่งหนึ่ง หรือคุณภาพและนวัตกรรมใหม่ ๆ จะเพิ่มขึ้นหนึ่งเท่าตัวในระยะเวลาเพียงหนึ่งปีครึ่ง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4084" y="3942985"/>
            <a:ext cx="717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FF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ยุค 4.0 </a:t>
            </a:r>
            <a:r>
              <a:rPr lang="th-TH" sz="2400" dirty="0">
                <a:solidFill>
                  <a:srgbClr val="DE5A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(ยุคผสานเทคโนโลยี)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จะมีการบูรณาการระหว่างเทคโนโลยีดิจิทัล ร่วมกับกระบวนการผลิตหรือสินค้า เช่น การส่งข้อมูลการใช้งานหรือปัญหาที่เกิดจาก การใช้งานให้บริษัทที่ผลิตนำข้อมูลไปใช้ปรับปรุงสินค้าในรุ่นต่อไป การเก็บข้อมูล วิเคราะห์พฤติกรรมและตอบสนองลูกค้ารายบุคคล ซึ่งแตกต่างจากอุตสาหกรรม ในยุค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ก่อนๆ </a:t>
            </a:r>
            <a:b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เน้นผลิตสินค้าชนิดเดียวกันในปริมาณมาก</a:t>
            </a:r>
          </a:p>
        </p:txBody>
      </p:sp>
      <p:pic>
        <p:nvPicPr>
          <p:cNvPr id="13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4" y="2025447"/>
            <a:ext cx="1181347" cy="11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t="69344" r="69080" b="2847"/>
          <a:stretch/>
        </p:blipFill>
        <p:spPr bwMode="auto">
          <a:xfrm>
            <a:off x="90617" y="4031415"/>
            <a:ext cx="1609859" cy="149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74" y="6211485"/>
            <a:ext cx="7426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/>
              <a:t>ที่มา http://www.dla.go.th/upload/document/type14/2017/1</a:t>
            </a:r>
            <a:r>
              <a:rPr lang="th-TH" sz="1200" dirty="0"/>
              <a:t>/17764_1_1485743530803.pdf?time=1545221423365</a:t>
            </a:r>
          </a:p>
        </p:txBody>
      </p:sp>
    </p:spTree>
    <p:extLst>
      <p:ext uri="{BB962C8B-B14F-4D97-AF65-F5344CB8AC3E}">
        <p14:creationId xmlns:p14="http://schemas.microsoft.com/office/powerpoint/2010/main" val="346168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837796" y="268785"/>
            <a:ext cx="5046461" cy="594713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/>
          <p:cNvSpPr/>
          <p:nvPr/>
        </p:nvSpPr>
        <p:spPr>
          <a:xfrm>
            <a:off x="707953" y="228523"/>
            <a:ext cx="5046461" cy="594713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rgbClr val="9BF1F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96335"/>
            <a:ext cx="934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(ที่มา คลิป “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Thailand 4.0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” เผยแพร่โดย กสทช. 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https://www.youtube.com/watch?v=Hx_C3aKMQ7MX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963924" y="226267"/>
            <a:ext cx="6393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เป้าหมายหลัก</a:t>
            </a:r>
            <a:r>
              <a:rPr lang="en-US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กลุ่มอุตสาหกรรมหลักของประเทศ</a:t>
            </a:r>
          </a:p>
        </p:txBody>
      </p:sp>
      <p:sp>
        <p:nvSpPr>
          <p:cNvPr id="7" name="Freeform 6"/>
          <p:cNvSpPr/>
          <p:nvPr/>
        </p:nvSpPr>
        <p:spPr>
          <a:xfrm>
            <a:off x="-2180439" y="1055966"/>
            <a:ext cx="5144356" cy="5120997"/>
          </a:xfrm>
          <a:custGeom>
            <a:avLst/>
            <a:gdLst>
              <a:gd name="connsiteX0" fmla="*/ 2839362 w 5697446"/>
              <a:gd name="connsiteY0" fmla="*/ 161637 h 5610350"/>
              <a:gd name="connsiteX1" fmla="*/ 170394 w 5697446"/>
              <a:gd name="connsiteY1" fmla="*/ 2812072 h 5610350"/>
              <a:gd name="connsiteX2" fmla="*/ 2839362 w 5697446"/>
              <a:gd name="connsiteY2" fmla="*/ 5462507 h 5610350"/>
              <a:gd name="connsiteX3" fmla="*/ 5508330 w 5697446"/>
              <a:gd name="connsiteY3" fmla="*/ 2812072 h 5610350"/>
              <a:gd name="connsiteX4" fmla="*/ 2839362 w 5697446"/>
              <a:gd name="connsiteY4" fmla="*/ 161637 h 5610350"/>
              <a:gd name="connsiteX5" fmla="*/ 2848723 w 5697446"/>
              <a:gd name="connsiteY5" fmla="*/ 0 h 5610350"/>
              <a:gd name="connsiteX6" fmla="*/ 5697446 w 5697446"/>
              <a:gd name="connsiteY6" fmla="*/ 2805175 h 5610350"/>
              <a:gd name="connsiteX7" fmla="*/ 2848723 w 5697446"/>
              <a:gd name="connsiteY7" fmla="*/ 5610350 h 5610350"/>
              <a:gd name="connsiteX8" fmla="*/ 0 w 5697446"/>
              <a:gd name="connsiteY8" fmla="*/ 2805175 h 5610350"/>
              <a:gd name="connsiteX9" fmla="*/ 2848723 w 5697446"/>
              <a:gd name="connsiteY9" fmla="*/ 0 h 561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97446" h="5610350">
                <a:moveTo>
                  <a:pt x="2839362" y="161637"/>
                </a:moveTo>
                <a:cubicBezTo>
                  <a:pt x="1365332" y="161637"/>
                  <a:pt x="170394" y="1348277"/>
                  <a:pt x="170394" y="2812072"/>
                </a:cubicBezTo>
                <a:cubicBezTo>
                  <a:pt x="170394" y="4275867"/>
                  <a:pt x="1365332" y="5462507"/>
                  <a:pt x="2839362" y="5462507"/>
                </a:cubicBezTo>
                <a:cubicBezTo>
                  <a:pt x="4313392" y="5462507"/>
                  <a:pt x="5508330" y="4275867"/>
                  <a:pt x="5508330" y="2812072"/>
                </a:cubicBezTo>
                <a:cubicBezTo>
                  <a:pt x="5508330" y="1348277"/>
                  <a:pt x="4313392" y="161637"/>
                  <a:pt x="2839362" y="161637"/>
                </a:cubicBezTo>
                <a:close/>
                <a:moveTo>
                  <a:pt x="2848723" y="0"/>
                </a:moveTo>
                <a:cubicBezTo>
                  <a:pt x="4422029" y="0"/>
                  <a:pt x="5697446" y="1255920"/>
                  <a:pt x="5697446" y="2805175"/>
                </a:cubicBezTo>
                <a:cubicBezTo>
                  <a:pt x="5697446" y="4354430"/>
                  <a:pt x="4422029" y="5610350"/>
                  <a:pt x="2848723" y="5610350"/>
                </a:cubicBezTo>
                <a:cubicBezTo>
                  <a:pt x="1275417" y="5610350"/>
                  <a:pt x="0" y="4354430"/>
                  <a:pt x="0" y="2805175"/>
                </a:cubicBezTo>
                <a:cubicBezTo>
                  <a:pt x="0" y="1255920"/>
                  <a:pt x="1275417" y="0"/>
                  <a:pt x="2848723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1324433" y="1055966"/>
            <a:ext cx="815607" cy="80906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/>
          <p:cNvSpPr/>
          <p:nvPr/>
        </p:nvSpPr>
        <p:spPr>
          <a:xfrm>
            <a:off x="2180439" y="1883162"/>
            <a:ext cx="815607" cy="80906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2415576" y="3103024"/>
            <a:ext cx="815607" cy="80906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2296942" y="4274242"/>
            <a:ext cx="815607" cy="80906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1572869" y="5225602"/>
            <a:ext cx="815607" cy="809061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388476" y="1058594"/>
            <a:ext cx="4213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กลุ่มอาหาร เกษตร และเทคโนโลยีชีวภาพ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0003" y="1030718"/>
            <a:ext cx="794238" cy="79423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035976" y="1927685"/>
            <a:ext cx="5763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กลุ่มสาธารณสุข สุขภาพ และเทคโนโลยีทางการแพทย์</a:t>
            </a:r>
          </a:p>
        </p:txBody>
      </p:sp>
      <p:pic>
        <p:nvPicPr>
          <p:cNvPr id="4100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2" y="49058"/>
            <a:ext cx="928852" cy="9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à¸à¸¥à¸à¸²à¸£à¸à¹à¸à¸«à¸²à¸£à¸¹à¸à¸ à¸²à¸à¸ªà¸³à¸«à¸£à¸±à¸ doctor png 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81" y="1806544"/>
            <a:ext cx="856006" cy="85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341517" y="2929842"/>
            <a:ext cx="51523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กลุ่มเครื่องมือ หุ่นยนต์ อุปกรณ์อัจฉริยะ และระบบเครื่องกลที่ใช้ระบบอิเล็กทรอนิกส์</a:t>
            </a:r>
          </a:p>
        </p:txBody>
      </p:sp>
      <p:pic>
        <p:nvPicPr>
          <p:cNvPr id="4104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90" y="2927570"/>
            <a:ext cx="864924" cy="8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223734" y="4433307"/>
            <a:ext cx="4599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กลุ่มปัญญาประดิษฐ์ เทคโนโลยีสมองกลฝังตัว</a:t>
            </a:r>
            <a:endParaRPr lang="th-TH" b="1" dirty="0">
              <a:solidFill>
                <a:srgbClr val="00B050"/>
              </a:solidFill>
            </a:endParaRPr>
          </a:p>
        </p:txBody>
      </p:sp>
      <p:pic>
        <p:nvPicPr>
          <p:cNvPr id="4106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13" y="4244863"/>
            <a:ext cx="856670" cy="8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704745" y="5265634"/>
            <a:ext cx="62215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กลุ่มอุตสาหกรรมสร้างสรรค์ วัฒนธรรม และบริการที่มีมูลค่าสูง</a:t>
            </a:r>
          </a:p>
        </p:txBody>
      </p:sp>
      <p:pic>
        <p:nvPicPr>
          <p:cNvPr id="4114" name="Picture 18" descr="à¸à¸¥à¸à¸²à¸£à¸à¹à¸à¸«à¸²à¸£à¸¹à¸à¸ à¸²à¸à¸ªà¸³à¸«à¸£à¸±à¸ temple png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7" t="7374" r="15179" b="11178"/>
          <a:stretch/>
        </p:blipFill>
        <p:spPr bwMode="auto">
          <a:xfrm>
            <a:off x="1399190" y="4892824"/>
            <a:ext cx="851338" cy="10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4" t="12906" r="12311" b="19976"/>
          <a:stretch/>
        </p:blipFill>
        <p:spPr bwMode="auto">
          <a:xfrm>
            <a:off x="1896047" y="5130912"/>
            <a:ext cx="877189" cy="8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18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1526</TotalTime>
  <Words>1619</Words>
  <Application>Microsoft Office PowerPoint</Application>
  <PresentationFormat>นำเสนอทางหน้าจอ (4:3)</PresentationFormat>
  <Paragraphs>186</Paragraphs>
  <Slides>18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User01</dc:creator>
  <cp:lastModifiedBy>DLA3-2L</cp:lastModifiedBy>
  <cp:revision>83</cp:revision>
  <dcterms:created xsi:type="dcterms:W3CDTF">2018-08-22T10:32:46Z</dcterms:created>
  <dcterms:modified xsi:type="dcterms:W3CDTF">2019-03-11T07:32:20Z</dcterms:modified>
</cp:coreProperties>
</file>