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29" r:id="rId3"/>
    <p:sldId id="299" r:id="rId4"/>
    <p:sldId id="447" r:id="rId5"/>
    <p:sldId id="448" r:id="rId6"/>
    <p:sldId id="430" r:id="rId7"/>
    <p:sldId id="326" r:id="rId8"/>
    <p:sldId id="445" r:id="rId9"/>
    <p:sldId id="36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41" r:id="rId18"/>
    <p:sldId id="442" r:id="rId19"/>
    <p:sldId id="443" r:id="rId20"/>
    <p:sldId id="444" r:id="rId21"/>
    <p:sldId id="440" r:id="rId2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F7"/>
    <a:srgbClr val="FDFDC7"/>
    <a:srgbClr val="66FFFF"/>
    <a:srgbClr val="CCFF66"/>
    <a:srgbClr val="88A52C"/>
    <a:srgbClr val="F49600"/>
    <a:srgbClr val="0575D1"/>
    <a:srgbClr val="D51F01"/>
    <a:srgbClr val="D10544"/>
    <a:srgbClr val="FC7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1" autoAdjust="0"/>
    <p:restoredTop sz="91977" autoAdjust="0"/>
  </p:normalViewPr>
  <p:slideViewPr>
    <p:cSldViewPr>
      <p:cViewPr>
        <p:scale>
          <a:sx n="110" d="100"/>
          <a:sy n="110" d="100"/>
        </p:scale>
        <p:origin x="-104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140" y="1"/>
            <a:ext cx="2950474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r">
              <a:defRPr sz="1200"/>
            </a:lvl1pPr>
          </a:lstStyle>
          <a:p>
            <a:fld id="{9608C028-C6FC-440E-9464-40F0C6257B89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227"/>
            <a:ext cx="2950475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140" y="9440227"/>
            <a:ext cx="2950474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r">
              <a:defRPr sz="1200"/>
            </a:lvl1pPr>
          </a:lstStyle>
          <a:p>
            <a:fld id="{D81D43B1-A115-412F-9EB1-5E5DE29C9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3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140" y="1"/>
            <a:ext cx="2950474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r">
              <a:defRPr sz="1200"/>
            </a:lvl1pPr>
          </a:lstStyle>
          <a:p>
            <a:fld id="{1A9CCA3E-3DE6-423F-A98A-0ECF601DBD08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8" tIns="45745" rIns="91488" bIns="457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0908"/>
            <a:ext cx="5445441" cy="4472940"/>
          </a:xfrm>
          <a:prstGeom prst="rect">
            <a:avLst/>
          </a:prstGeom>
        </p:spPr>
        <p:txBody>
          <a:bodyPr vert="horz" lIns="91488" tIns="45745" rIns="91488" bIns="4574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227"/>
            <a:ext cx="2950475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140" y="9440227"/>
            <a:ext cx="2950474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r">
              <a:defRPr sz="1200"/>
            </a:lvl1pPr>
          </a:lstStyle>
          <a:p>
            <a:fld id="{33EEA9D4-870C-4E7B-AEB3-94466A2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86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40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71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367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74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37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121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125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1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7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05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31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57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9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77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F569-E322-4642-ACFF-EF667E93147B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0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0B53-7C6D-48CF-85A9-2A5ECD268C28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E59-3188-484F-B3D3-3AA9C81531C2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DFFA-0A5D-4AAD-B569-42AC0EFB4B05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0DFA-B132-41AE-8058-0A6911E85199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9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3863F-4465-4CFD-9142-CF7790E0751A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530D-BECC-4552-B215-D141C206B6B2}" type="datetime1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7213-ABB9-416D-B8A1-55732ACB6A04}" type="datetime1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4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CE59-919D-4E88-B7AE-2028E55BBE5B}" type="datetime1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0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2A65-F290-4D9B-8E8F-5FCD40BB1788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7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D437-371D-4DA7-80A1-E8E534424C34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4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B190-3A57-4643-8BC3-D4EAC90D5943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7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88734" y="44419"/>
            <a:ext cx="7899485" cy="1255304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AutoShape 2" descr="Image result for การประชุม v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การประชุม vector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6972" y="4891124"/>
            <a:ext cx="248442" cy="215052"/>
          </a:xfrm>
          <a:prstGeom prst="ellipse">
            <a:avLst/>
          </a:prstGeom>
          <a:solidFill>
            <a:srgbClr val="FFC651"/>
          </a:solidFill>
          <a:ln>
            <a:solidFill>
              <a:srgbClr val="FFC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2" name="Straight Connector 31"/>
          <p:cNvCxnSpPr/>
          <p:nvPr/>
        </p:nvCxnSpPr>
        <p:spPr>
          <a:xfrm>
            <a:off x="5581224" y="4997884"/>
            <a:ext cx="32766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8830342" y="4648976"/>
            <a:ext cx="1251955" cy="34890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429069" y="3410514"/>
            <a:ext cx="248442" cy="215052"/>
          </a:xfrm>
          <a:prstGeom prst="ellipse">
            <a:avLst/>
          </a:prstGeom>
          <a:solidFill>
            <a:srgbClr val="FFC651"/>
          </a:solidFill>
          <a:ln>
            <a:solidFill>
              <a:srgbClr val="FFC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8" name="Straight Connector 37"/>
          <p:cNvCxnSpPr/>
          <p:nvPr/>
        </p:nvCxnSpPr>
        <p:spPr>
          <a:xfrm>
            <a:off x="5534098" y="3537302"/>
            <a:ext cx="32766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789812" y="3537302"/>
            <a:ext cx="1292485" cy="39766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69971" y="3317987"/>
            <a:ext cx="1292485" cy="3976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23856" y="3317987"/>
            <a:ext cx="2746115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890782" y="3246640"/>
            <a:ext cx="158133" cy="144703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0070C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6023856" y="5232728"/>
            <a:ext cx="274611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890782" y="5161381"/>
            <a:ext cx="158133" cy="144703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0070C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8750254" y="4823430"/>
            <a:ext cx="1371600" cy="40929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797476" y="6275902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/>
              <a:t>1</a:t>
            </a:fld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970986" y="136326"/>
            <a:ext cx="7990460" cy="1262964"/>
          </a:xfrm>
          <a:prstGeom prst="roundRect">
            <a:avLst>
              <a:gd name="adj" fmla="val 50000"/>
            </a:avLst>
          </a:prstGeom>
          <a:solidFill>
            <a:srgbClr val="FFC6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1457687" y="-9916"/>
            <a:ext cx="7419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การบริหารจัดการภาครัฐแนวใหม่</a:t>
            </a:r>
            <a:endParaRPr lang="th-TH" sz="4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87" y="3102009"/>
            <a:ext cx="890969" cy="8909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636" y="4926321"/>
            <a:ext cx="771438" cy="771438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008421" y="543119"/>
            <a:ext cx="5049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H SarabunPSK" charset="0"/>
                <a:ea typeface="TH SarabunPSK" charset="0"/>
                <a:cs typeface="TH SarabunPSK" charset="0"/>
              </a:rPr>
              <a:t>(New Public Management)</a:t>
            </a:r>
            <a:endParaRPr lang="en-US" sz="3600" b="1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032578" y="2057400"/>
            <a:ext cx="4506063" cy="4471490"/>
            <a:chOff x="-306258" y="2139694"/>
            <a:chExt cx="4506063" cy="4471490"/>
          </a:xfrm>
        </p:grpSpPr>
        <p:sp>
          <p:nvSpPr>
            <p:cNvPr id="42" name="Oval 41"/>
            <p:cNvSpPr/>
            <p:nvPr/>
          </p:nvSpPr>
          <p:spPr>
            <a:xfrm>
              <a:off x="208694" y="2537832"/>
              <a:ext cx="3533175" cy="3455413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5" name="Oval 54"/>
            <p:cNvSpPr/>
            <p:nvPr/>
          </p:nvSpPr>
          <p:spPr>
            <a:xfrm>
              <a:off x="291830" y="2640881"/>
              <a:ext cx="3372128" cy="3249314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6" name="Picture 2" descr="à¸£à¸¹à¸à¸ à¸²à¸à¸à¸µà¹à¹à¸à¸µà¹à¸¢à¸§à¸à¹à¸­à¸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563" b="100000" l="9766" r="898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734" y="3184411"/>
              <a:ext cx="2332724" cy="2332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Hexagon 56"/>
            <p:cNvSpPr/>
            <p:nvPr/>
          </p:nvSpPr>
          <p:spPr>
            <a:xfrm>
              <a:off x="1414614" y="2139694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rgbClr val="FFE2A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Hexagon 57"/>
            <p:cNvSpPr/>
            <p:nvPr/>
          </p:nvSpPr>
          <p:spPr>
            <a:xfrm>
              <a:off x="2987039" y="3002008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rgbClr val="E2EBAF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Hexagon 58"/>
            <p:cNvSpPr/>
            <p:nvPr/>
          </p:nvSpPr>
          <p:spPr>
            <a:xfrm>
              <a:off x="2913757" y="4769616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rgbClr val="BCEED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Hexagon 59"/>
            <p:cNvSpPr/>
            <p:nvPr/>
          </p:nvSpPr>
          <p:spPr>
            <a:xfrm>
              <a:off x="1354102" y="5565569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Hexagon 60"/>
            <p:cNvSpPr/>
            <p:nvPr/>
          </p:nvSpPr>
          <p:spPr>
            <a:xfrm>
              <a:off x="-306258" y="2990911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Hexagon 61"/>
            <p:cNvSpPr/>
            <p:nvPr/>
          </p:nvSpPr>
          <p:spPr>
            <a:xfrm>
              <a:off x="-114508" y="4751827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pic>
        <p:nvPicPr>
          <p:cNvPr id="63" name="Picture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481" y="2989872"/>
            <a:ext cx="890969" cy="89096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304" y="3032766"/>
            <a:ext cx="796723" cy="79672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141" y="2117740"/>
            <a:ext cx="801974" cy="801974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330" y="4814184"/>
            <a:ext cx="771438" cy="77143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651" y="5661342"/>
            <a:ext cx="627339" cy="627339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581" y="4737471"/>
            <a:ext cx="850259" cy="85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entagon 31"/>
          <p:cNvSpPr/>
          <p:nvPr/>
        </p:nvSpPr>
        <p:spPr>
          <a:xfrm>
            <a:off x="451816" y="2999559"/>
            <a:ext cx="8589754" cy="2879343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8" name="Pentagon 16"/>
          <p:cNvSpPr/>
          <p:nvPr/>
        </p:nvSpPr>
        <p:spPr>
          <a:xfrm>
            <a:off x="752405" y="2132546"/>
            <a:ext cx="4331050" cy="576064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5269" y="3100403"/>
            <a:ext cx="85263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การจัดการนิยม : ขั้นการจัดการภาคเอกชนมาใช้ในภาครัฐ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การสร้างระบบตลาด : กา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รทำสัญญา 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การแข่งขัน การจูงใจตาม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ผลประโยชน์</a:t>
            </a:r>
            <a:b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 : แผนองค์รวมเพื่อลดการแยกส่วน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ปรับสมรรถนะ : รัฐบาลมุ่งพัฒนาสมรรถนะในการจัดการ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 </a:t>
            </a:r>
            <a:b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ยุทธ์ด้าน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การทรัพยากรมนุษย์</a:t>
            </a:r>
            <a:endParaRPr lang="th-TH" sz="28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0" name="Rectangle 9"/>
          <p:cNvSpPr/>
          <p:nvPr/>
        </p:nvSpPr>
        <p:spPr>
          <a:xfrm>
            <a:off x="685800" y="2098624"/>
            <a:ext cx="5128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1.1 กลยุทธ์การปฏิรูปของนิวซีแลนด์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ectangle 20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ตัว</a:t>
            </a:r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แบบเวสต์มินส์</a:t>
            </a:r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เตอร์</a:t>
            </a:r>
            <a:endParaRPr lang="th-TH" sz="3200" b="1" dirty="0">
              <a:latin typeface="TH SarabunPSK" pitchFamily="34" charset="-34"/>
              <a:ea typeface="Times New Roman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64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/>
          <p:cNvSpPr/>
          <p:nvPr/>
        </p:nvSpPr>
        <p:spPr>
          <a:xfrm>
            <a:off x="451815" y="2999559"/>
            <a:ext cx="8690357" cy="310846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4" name="Rectangle 23"/>
          <p:cNvSpPr/>
          <p:nvPr/>
        </p:nvSpPr>
        <p:spPr>
          <a:xfrm>
            <a:off x="491823" y="2999484"/>
            <a:ext cx="82233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ความโปร่งใสด้วยการระบุจุดมุ่งหมายของแผนและรายงานตาม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ผลงาน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แยก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การซื้อและผลิตออกจาก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กัน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ประสิทธิผล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และถูก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ที่สุด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แยก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การกำหนด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นโยบายออกจากการบริหาร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นโยบาย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การแข่งขันและจูง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ใจ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ขนาด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ภาครัฐ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นอกมาบริหาร</a:t>
            </a:r>
          </a:p>
        </p:txBody>
      </p:sp>
      <p:sp>
        <p:nvSpPr>
          <p:cNvPr id="18" name="Pentagon 16"/>
          <p:cNvSpPr/>
          <p:nvPr/>
        </p:nvSpPr>
        <p:spPr>
          <a:xfrm>
            <a:off x="619388" y="2279434"/>
            <a:ext cx="3495411" cy="576064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กลยุทธ์การปฏิรูปของนิวซีแลนด์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 19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ตัว</a:t>
            </a:r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แบบเวสต์มินส์</a:t>
            </a:r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เตอร์</a:t>
            </a:r>
            <a:endParaRPr lang="th-TH" sz="3200" b="1" dirty="0">
              <a:latin typeface="TH SarabunPSK" pitchFamily="34" charset="-34"/>
              <a:ea typeface="Times New Roman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4761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/>
          <p:cNvSpPr/>
          <p:nvPr/>
        </p:nvSpPr>
        <p:spPr>
          <a:xfrm>
            <a:off x="451816" y="2999559"/>
            <a:ext cx="8589754" cy="3116433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3" name="Rectangle 12"/>
          <p:cNvSpPr/>
          <p:nvPr/>
        </p:nvSpPr>
        <p:spPr>
          <a:xfrm>
            <a:off x="451816" y="2971800"/>
            <a:ext cx="81949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การประสานงาน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ขาด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การตอบสนองต่อประชาชน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ละเลย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การประเมินผลลัพธ์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รัฐบาล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ยังสนใจพัฒนาผู้บริหารไม่เพียงพอ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ปฏิรูป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เพื่อเน้นให้ถูกต้อง : โปร่งใส / ภาวะ</a:t>
            </a:r>
            <a:r>
              <a:rPr lang="th-TH" sz="28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ผู้นำให้</a:t>
            </a: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ภาครัฐ / บูรณาการ / ผลผลิตเป็นผลลัพธ์ / ผลประโยชน์สาธารณะ / ความสามารถของพลเมือง</a:t>
            </a:r>
          </a:p>
        </p:txBody>
      </p:sp>
      <p:sp>
        <p:nvSpPr>
          <p:cNvPr id="18" name="Pentagon 16"/>
          <p:cNvSpPr/>
          <p:nvPr/>
        </p:nvSpPr>
        <p:spPr>
          <a:xfrm>
            <a:off x="713719" y="2257707"/>
            <a:ext cx="4315481" cy="576064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1.2 ผลลัพธ์จากการปฏิรูปของนิวซีแลนด์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 19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ตัว</a:t>
            </a:r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แบบเวสต์มินส์</a:t>
            </a:r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เตอร์</a:t>
            </a:r>
            <a:endParaRPr lang="th-TH" sz="3200" b="1" dirty="0">
              <a:latin typeface="TH SarabunPSK" pitchFamily="34" charset="-34"/>
              <a:ea typeface="Times New Roman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689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/>
          <p:cNvSpPr/>
          <p:nvPr/>
        </p:nvSpPr>
        <p:spPr>
          <a:xfrm>
            <a:off x="723900" y="2859774"/>
            <a:ext cx="7526683" cy="3853250"/>
          </a:xfrm>
          <a:prstGeom prst="homePlate">
            <a:avLst/>
          </a:prstGeom>
          <a:solidFill>
            <a:srgbClr val="FEFFF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2" name="Rounded Rectangle 21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3098" y="2742706"/>
            <a:ext cx="7739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เน้น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เน้น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การนำไป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ปฏิรูป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การบริหารงานของท้องถิ่น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ยุทธ์การแปรรูป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งานรัฐเป็นเอกชน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จ้างเหมา </a:t>
            </a:r>
          </a:p>
        </p:txBody>
      </p:sp>
      <p:sp>
        <p:nvSpPr>
          <p:cNvPr id="15" name="Pentagon 16"/>
          <p:cNvSpPr/>
          <p:nvPr/>
        </p:nvSpPr>
        <p:spPr>
          <a:xfrm>
            <a:off x="723900" y="2144615"/>
            <a:ext cx="5562600" cy="576064"/>
          </a:xfrm>
          <a:prstGeom prst="homePlate">
            <a:avLst/>
          </a:prstGeom>
          <a:solidFill>
            <a:srgbClr val="FDFD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พื้นฐานของการปฏิรูปก่อนยุคประดิษฐ์รัฐบาลใหม่ </a:t>
            </a:r>
          </a:p>
        </p:txBody>
      </p:sp>
    </p:spTree>
    <p:extLst>
      <p:ext uri="{BB962C8B-B14F-4D97-AF65-F5344CB8AC3E}">
        <p14:creationId xmlns:p14="http://schemas.microsoft.com/office/powerpoint/2010/main" val="347213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8" name="Rectangle 17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sp>
        <p:nvSpPr>
          <p:cNvPr id="15" name="Pentagon 16"/>
          <p:cNvSpPr/>
          <p:nvPr/>
        </p:nvSpPr>
        <p:spPr>
          <a:xfrm>
            <a:off x="751233" y="2205668"/>
            <a:ext cx="3344183" cy="576064"/>
          </a:xfrm>
          <a:prstGeom prst="homePlate">
            <a:avLst/>
          </a:prstGeom>
          <a:solidFill>
            <a:srgbClr val="FDFD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ยุคประดิษฐ์รัฐบาลใหม่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75120" y="3004707"/>
            <a:ext cx="8492618" cy="2879343"/>
            <a:chOff x="638365" y="2534859"/>
            <a:chExt cx="9188479" cy="2563344"/>
          </a:xfrm>
        </p:grpSpPr>
        <p:sp>
          <p:nvSpPr>
            <p:cNvPr id="19" name="Pentagon 18"/>
            <p:cNvSpPr/>
            <p:nvPr/>
          </p:nvSpPr>
          <p:spPr>
            <a:xfrm>
              <a:off x="3996936" y="2534859"/>
              <a:ext cx="5829908" cy="2563344"/>
            </a:xfrm>
            <a:prstGeom prst="homePlat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Pentagon 19"/>
            <p:cNvSpPr/>
            <p:nvPr/>
          </p:nvSpPr>
          <p:spPr>
            <a:xfrm>
              <a:off x="656437" y="2714412"/>
              <a:ext cx="2944937" cy="1923051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8365" y="3206942"/>
              <a:ext cx="3229516" cy="8493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2.1 ขั้นตอน</a:t>
              </a:r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</a:t>
              </a:r>
            </a:p>
            <a:p>
              <a:pPr lvl="0" algn="thaiDist"/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ประดิษฐ์</a:t>
              </a:r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รัฐบาลใหม่ 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98204" y="2714412"/>
              <a:ext cx="4947577" cy="20001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ทำงานดีขึ้นแต่เสียค่าใช้จ่ายน้อยลง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 รัฐบาลควรทำอะไร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การแสวงหาความสนับสนุน</a:t>
              </a:r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ทาการเมือง </a:t>
              </a:r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: </a:t>
              </a:r>
              <a:endParaRPr lang="th-TH" sz="2800" b="1" kern="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lvl="0"/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</a:t>
              </a:r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ทบทวนผลงานชาติ/ </a:t>
              </a:r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การเป็นหุ้นส่วน</a:t>
              </a:r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แห่งชาติเพื่อการประดิษฐ์รัฐบาลใหม่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73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6" name="Rounded Rectangle 15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14700" y="2240837"/>
            <a:ext cx="8473467" cy="3352798"/>
            <a:chOff x="613152" y="2581715"/>
            <a:chExt cx="8617845" cy="2984838"/>
          </a:xfrm>
        </p:grpSpPr>
        <p:sp>
          <p:nvSpPr>
            <p:cNvPr id="19" name="Pentagon 18"/>
            <p:cNvSpPr/>
            <p:nvPr/>
          </p:nvSpPr>
          <p:spPr>
            <a:xfrm>
              <a:off x="3745290" y="2581715"/>
              <a:ext cx="5485707" cy="2984838"/>
            </a:xfrm>
            <a:prstGeom prst="homePlate">
              <a:avLst/>
            </a:prstGeom>
            <a:solidFill>
              <a:srgbClr val="FF996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Pentagon 19"/>
            <p:cNvSpPr/>
            <p:nvPr/>
          </p:nvSpPr>
          <p:spPr>
            <a:xfrm>
              <a:off x="613152" y="2820709"/>
              <a:ext cx="2944936" cy="1955405"/>
            </a:xfrm>
            <a:prstGeom prst="homePlate">
              <a:avLst/>
            </a:prstGeom>
            <a:solidFill>
              <a:srgbClr val="FFD3B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8365" y="3206942"/>
              <a:ext cx="3229516" cy="813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2.2 ผลกระทบ</a:t>
              </a:r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ของ</a:t>
              </a:r>
            </a:p>
            <a:p>
              <a:pPr lvl="0" algn="thaiDist"/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</a:t>
              </a:r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ประดิษฐ์รัฐบาลใหม่ 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73080" y="2720282"/>
              <a:ext cx="4572000" cy="259906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ทำงานดีขึ้น : จริง คือ การปฏิรูปได้พัฒนาแนวทางใหม่ ๆ / ไม่จริง คือ </a:t>
              </a:r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ปฏิรูปไม่ค่อยได้มีผลกระทบต่อหน่วยงานหลายหน่วย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 เสียค่าใช้จ่ายน้อยลง : เน้นการปฏิรูป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ผลกระทบทางการเมือง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4. พระราชบัญญัติผลงานและผลลัพธ์ของรัฐบาล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เทคโนโลยีสารสนเทศ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6. การกระจายอำนาจ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38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6" name="Rounded Rectangle 15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97187" y="2408087"/>
            <a:ext cx="7989613" cy="2435602"/>
            <a:chOff x="585388" y="2581715"/>
            <a:chExt cx="7989613" cy="2077559"/>
          </a:xfrm>
        </p:grpSpPr>
        <p:sp>
          <p:nvSpPr>
            <p:cNvPr id="18" name="Pentagon 17"/>
            <p:cNvSpPr/>
            <p:nvPr/>
          </p:nvSpPr>
          <p:spPr>
            <a:xfrm>
              <a:off x="3745291" y="2581715"/>
              <a:ext cx="4829710" cy="2077559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19" name="Pentagon 18"/>
            <p:cNvSpPr/>
            <p:nvPr/>
          </p:nvSpPr>
          <p:spPr>
            <a:xfrm>
              <a:off x="585388" y="2581715"/>
              <a:ext cx="2856424" cy="1923051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8365" y="3206942"/>
              <a:ext cx="322951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2.3 ยุคประธานาธิบดีบูช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73080" y="2720282"/>
              <a:ext cx="4572000" cy="193899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การจัดการเชิงกลยุทธ์ของทุนมนุษย์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 การจ้างเหมาบริการ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การปรับปรุงการจัดการการคลัง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4. รัฐบาลอิเล็กทรอนิกส์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การวัดผลงาน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20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</a:t>
            </a: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415441" y="1242364"/>
            <a:ext cx="7769558" cy="523220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  <a:extLst/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 พระราชบัญญัติระเบียบบริหารราชการแผ่นดิน (ฉบับที่ 5) พ.ศ. 2545</a:t>
            </a:r>
            <a:endParaRPr kumimoji="0" lang="th-TH" alt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08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กําหนดให้</a:t>
            </a:r>
            <a:r>
              <a:rPr lang="th-TH" sz="2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มีรูปแบบการบริหารใหม่ โดยกระทรวงสามารถแยกส่วนราชการจัดตั้งเป็น</a:t>
            </a:r>
            <a:r>
              <a:rPr lang="th-TH" sz="2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หน่วยงานตาม</a:t>
            </a:r>
            <a:r>
              <a:rPr lang="th-TH" sz="2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ภาระหน้าที่ เพื่อให้เกิดความคล่องตัวและสอดคล้องกับเป้าหมายของงานที่จะต้องปฏิบัติและกําหนดให้มีกลุ่มภารกิจของส่วนราชการต่าง ๆ ที่มีงานสัมพันธ์กัน เพื่อที่จะสามารถกําหนดเป้าหมายการทํางานร่วมกันได้ และมีผู้รับผิดชอบกํากับการบริหารงานของกลุ่มภารกิจนั้นโดยตรงเพื่อให้งานเป็นไปอย่างมีประสิทธิภาพและรวดเร็ว รวมทั้งให้มีการประสานการปฏิบัติงาน และการใช้งบประมาณเพื่อที่จะให้การบริหารงานของทุกส่วนราชการบรรลุเป้าหมาย ของกระทรวงได้อย่างมีประสิทธิภาพและลดความซ้ำซ้อน มีการมอบหมายงานเพื่อลดขั้นตอนการปฏิบัติราชการ และสมควรกําหนดการบริหารราชการในต่างประเทศให้เหมาะสมกับ</a:t>
            </a:r>
            <a:r>
              <a:rPr lang="th-TH" sz="2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ลักษณะการ</a:t>
            </a:r>
            <a:r>
              <a:rPr lang="th-TH" sz="2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ปฏิบัติหน้าที่และสามารถปฏิบัติการได้อย่างรวดเร็วและมีเอกภาพ โดยมีหัวหน้าคณะผู้แทนเป็นผู้รับผิดชอบในการบริหารราชการ นอกจากนี้ สมควรให้มีคณะกรรมการพัฒนาระบบราชการเพื่อเป็นหน่วยงานที่รับผิดชอบในการดูแลการจัดส่วนราชการและการปรับปรุงระบบการทํางานของภาคราชการให้มีการจัดระบบราชการอย่างมีประสิทธิภาพ</a:t>
            </a:r>
            <a:endParaRPr lang="en-US" sz="22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26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</a:t>
            </a: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244418" y="1206791"/>
            <a:ext cx="8883762" cy="523220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  <a:extLst/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 พระราชกฤษฎีกาว่าด้วยหลักเกณฑ์และวิธีการบริหารกิจบ้านเมืองที่ดี พ.ศ. 2546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4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</a:t>
            </a:r>
            <a:endParaRPr lang="en-US" sz="1100" dirty="0">
              <a:solidFill>
                <a:prstClr val="black"/>
              </a:solidFill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4078" y="1760266"/>
            <a:ext cx="8563721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th-TH" sz="2800" spc="-8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ได้กำหนด ขอบเขต แบบแผน วิธีปฏิบัติราชการ เพื่อเป็นไปตามหลักการบริหารภาครัฐแนวใหม่ </a:t>
            </a:r>
            <a:r>
              <a:rPr lang="th-TH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ดังนี้ </a:t>
            </a: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en-US" sz="2800" dirty="0" smtClean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en-US" sz="28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  <a:endParaRPr lang="en-US" sz="2800" dirty="0" smtClean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  <a:endParaRPr lang="en-US" sz="2800" dirty="0" smtClean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en-US" sz="2800" dirty="0" smtClean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en-US" sz="2800" dirty="0" smtClean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1663144" y="2580478"/>
            <a:ext cx="7002190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 เกิดประโยชน์สุขของประชาชน </a:t>
            </a:r>
            <a:endParaRPr kumimoji="0" lang="th-TH" altLang="en-US" sz="2800" b="1" i="0" u="none" strike="noStrike" kern="0" cap="none" spc="-4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1663144" y="3113878"/>
            <a:ext cx="7002190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 เกิดผลสัมฤทธิ์ต่อภารกิจของรัฐ </a:t>
            </a:r>
          </a:p>
        </p:txBody>
      </p:sp>
      <p:sp>
        <p:nvSpPr>
          <p:cNvPr id="25" name="Pentagon 24"/>
          <p:cNvSpPr/>
          <p:nvPr/>
        </p:nvSpPr>
        <p:spPr>
          <a:xfrm>
            <a:off x="1663144" y="3647278"/>
            <a:ext cx="7002190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 มีประสิทธิภาพและเกิดความคุ้มค่าในเชิงภารกิจของรัฐ </a:t>
            </a:r>
          </a:p>
        </p:txBody>
      </p:sp>
      <p:sp>
        <p:nvSpPr>
          <p:cNvPr id="26" name="Pentagon 25"/>
          <p:cNvSpPr/>
          <p:nvPr/>
        </p:nvSpPr>
        <p:spPr>
          <a:xfrm>
            <a:off x="1663143" y="4180678"/>
            <a:ext cx="7002191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4. ไม่มีขั้นตอนการปฏิบัติงานเกินความจำเป็น </a:t>
            </a:r>
          </a:p>
        </p:txBody>
      </p:sp>
      <p:sp>
        <p:nvSpPr>
          <p:cNvPr id="27" name="Pentagon 26"/>
          <p:cNvSpPr/>
          <p:nvPr/>
        </p:nvSpPr>
        <p:spPr>
          <a:xfrm>
            <a:off x="1666660" y="4714078"/>
            <a:ext cx="6998675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5. มีการปรับปรุงภารกิจของส่วนราชการให้ทันต่อเหตุการณ์ </a:t>
            </a:r>
          </a:p>
        </p:txBody>
      </p:sp>
      <p:sp>
        <p:nvSpPr>
          <p:cNvPr id="28" name="Pentagon 27"/>
          <p:cNvSpPr/>
          <p:nvPr/>
        </p:nvSpPr>
        <p:spPr>
          <a:xfrm>
            <a:off x="1655767" y="5247478"/>
            <a:ext cx="7009569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6. ประชาชนได้รับการอำนวยความสะดวก และได้รับการตอบสนองความ </a:t>
            </a:r>
          </a:p>
        </p:txBody>
      </p:sp>
      <p:sp>
        <p:nvSpPr>
          <p:cNvPr id="29" name="Pentagon 28"/>
          <p:cNvSpPr/>
          <p:nvPr/>
        </p:nvSpPr>
        <p:spPr>
          <a:xfrm>
            <a:off x="1655765" y="5766139"/>
            <a:ext cx="7009569" cy="787061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7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7. มีการประเมินผลการปฏิบัติงานอย่างสม่ำเสมอ ซึ่งได้แก่ </a:t>
            </a:r>
            <a:r>
              <a:rPr lang="th-TH" altLang="en-US" sz="2800" b="1" kern="0" spc="-70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การตรวจสอบ</a:t>
            </a: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และวัดผลการปฏิบัติงาน เพื่อให้เกิดระบบการควบคุมตนเอง</a:t>
            </a:r>
          </a:p>
        </p:txBody>
      </p:sp>
    </p:spTree>
    <p:extLst>
      <p:ext uri="{BB962C8B-B14F-4D97-AF65-F5344CB8AC3E}">
        <p14:creationId xmlns:p14="http://schemas.microsoft.com/office/powerpoint/2010/main" val="200744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88603" y="5801096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ยุทธศาสตร์ที่ 4 : การวางระบบการบริหารงานราชการแบบบูรณาการ </a:t>
            </a:r>
            <a:endParaRPr kumimoji="0" lang="th-TH" sz="4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</a:t>
            </a: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244418" y="1206791"/>
            <a:ext cx="8883762" cy="954107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  <a:extLst/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 การบริหารงานภาครัฐแนวใหม่ตามแผนยุทธศาสตร์การพัฒนาระบบราชการไทย (พ.ศ. 2556 - </a:t>
            </a:r>
            <a:r>
              <a:rPr lang="th-TH" altLang="en-US" b="1" kern="0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พ.ศ. </a:t>
            </a: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2561)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4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</a:t>
            </a:r>
            <a:endParaRPr lang="en-US" sz="1100" dirty="0">
              <a:solidFill>
                <a:prstClr val="black"/>
              </a:solidFill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78" y="2167371"/>
            <a:ext cx="82881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สำนักงาคณะกรรมการพัฒนาระบบราชการ (2556) ได้กำหนดประเด็นยุทธศาสตร์ที่สอดคล้องกับการบริหารงานภาครัฐแนวใหม่ </a:t>
            </a:r>
            <a:r>
              <a:rPr lang="th-TH" sz="20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โดย</a:t>
            </a:r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กำหนดประเด็นยุทธศาสตร์ </a:t>
            </a:r>
            <a:r>
              <a:rPr lang="en-US" sz="20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7</a:t>
            </a:r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ยุทธศาสตร์ </a:t>
            </a:r>
            <a:r>
              <a:rPr lang="th-TH" sz="20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ดังนี้ 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2049" y="2979298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</a:t>
            </a:r>
            <a:r>
              <a:rPr lang="en-US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 : 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การสร้างความเป็นเลิศในการให้บริการประชาชน</a:t>
            </a:r>
            <a:endParaRPr kumimoji="0" lang="th-TH" sz="4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12049" y="3901120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</a:t>
            </a: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 : 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การพัฒนาองค์การให้มีขีดสมรรถนะสูงและทันสมัย </a:t>
            </a: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</a:t>
            </a:r>
            <a:b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บุคลากร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มีความเป็นมืออาชีพ </a:t>
            </a:r>
            <a:endParaRPr kumimoji="0" lang="th-TH" sz="4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36447" y="4851067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3 : การเพิ่มประสิทธิภาพการบริหารสินทรัพย์</a:t>
            </a: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</a:t>
            </a:r>
            <a:b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ภาครัฐ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ให้เกิดประโยชน์สูงสุด </a:t>
            </a:r>
            <a:endParaRPr kumimoji="0" lang="th-TH" sz="4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71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326202"/>
            <a:ext cx="934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หัวข้อ</a:t>
            </a:r>
            <a:endParaRPr lang="en-US" sz="3600" b="1" dirty="0">
              <a:solidFill>
                <a:prstClr val="whit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7628" y="528829"/>
            <a:ext cx="84763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 smtClean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en-US" sz="2800" dirty="0" smtClean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 smtClean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 smtClean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 smtClean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 smtClean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 smtClean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</p:txBody>
      </p:sp>
      <p:sp>
        <p:nvSpPr>
          <p:cNvPr id="7" name="TextBox 50"/>
          <p:cNvSpPr txBox="1">
            <a:spLocks noChangeArrowheads="1"/>
          </p:cNvSpPr>
          <p:nvPr/>
        </p:nvSpPr>
        <p:spPr bwMode="auto">
          <a:xfrm>
            <a:off x="1246205" y="1337489"/>
            <a:ext cx="2411395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ความหมาย/ความสำคัญ</a:t>
            </a:r>
          </a:p>
        </p:txBody>
      </p:sp>
      <p:sp>
        <p:nvSpPr>
          <p:cNvPr id="8" name="TextBox 50"/>
          <p:cNvSpPr txBox="1">
            <a:spLocks noChangeArrowheads="1"/>
          </p:cNvSpPr>
          <p:nvPr/>
        </p:nvSpPr>
        <p:spPr bwMode="auto">
          <a:xfrm>
            <a:off x="1246205" y="1919080"/>
            <a:ext cx="3249595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การบริหารภาครัฐแบบเดิม (</a:t>
            </a: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OPM)</a:t>
            </a:r>
          </a:p>
        </p:txBody>
      </p:sp>
      <p:sp>
        <p:nvSpPr>
          <p:cNvPr id="10" name="TextBox 50"/>
          <p:cNvSpPr txBox="1">
            <a:spLocks noChangeArrowheads="1"/>
          </p:cNvSpPr>
          <p:nvPr/>
        </p:nvSpPr>
        <p:spPr bwMode="auto">
          <a:xfrm>
            <a:off x="1162971" y="2500671"/>
            <a:ext cx="5314029" cy="214526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การบริหารจัดการภาครัฐแนวใหม่ (</a:t>
            </a:r>
            <a:r>
              <a:rPr lang="en-US" altLang="en-US" sz="2400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NPM</a:t>
            </a:r>
            <a:r>
              <a:rPr lang="th-TH" altLang="en-US" sz="2400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2400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บัญญัติ </a:t>
            </a: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altLang="en-US" sz="2400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ประการ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2400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ตัว</a:t>
            </a: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แบบการปฏิรูปการจัดการภาครัฐแนวใหม่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Westminster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America </a:t>
            </a:r>
          </a:p>
        </p:txBody>
      </p:sp>
      <p:sp>
        <p:nvSpPr>
          <p:cNvPr id="12" name="TextBox 50"/>
          <p:cNvSpPr txBox="1">
            <a:spLocks noChangeArrowheads="1"/>
          </p:cNvSpPr>
          <p:nvPr/>
        </p:nvSpPr>
        <p:spPr bwMode="auto">
          <a:xfrm>
            <a:off x="1277857" y="5486400"/>
            <a:ext cx="3598943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</a:t>
            </a: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การบริหารจัดการภาครัฐแนวใหม่</a:t>
            </a:r>
          </a:p>
        </p:txBody>
      </p:sp>
      <p:sp>
        <p:nvSpPr>
          <p:cNvPr id="13" name="TextBox 50"/>
          <p:cNvSpPr txBox="1">
            <a:spLocks noChangeArrowheads="1"/>
          </p:cNvSpPr>
          <p:nvPr/>
        </p:nvSpPr>
        <p:spPr bwMode="auto">
          <a:xfrm>
            <a:off x="1241516" y="4800600"/>
            <a:ext cx="4819946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ความท้าทายของการบริหารจัดการภาครัฐแนว</a:t>
            </a:r>
            <a:r>
              <a:rPr lang="th-TH" altLang="en-US" sz="2400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(</a:t>
            </a: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NPS)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6" y="1529384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6" y="2073349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806047" y="3502666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4" y="4980945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5" y="5666745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46205" y="391668"/>
            <a:ext cx="5128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23" name="Snip Diagonal Corner Rectangle 22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83279" y="79662"/>
              <a:ext cx="5083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 smtClean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หัวข้อการบริหารจัดการ</a:t>
              </a:r>
              <a:r>
                <a:rPr lang="th-TH" sz="36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ภาครัฐแนวใหม่</a:t>
              </a: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6" name="Isosceles Triangle 25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304124" y="3169732"/>
            <a:ext cx="274320" cy="126989"/>
          </a:xfrm>
          <a:prstGeom prst="triangle">
            <a:avLst/>
          </a:prstGeom>
          <a:solidFill>
            <a:srgbClr val="FEFFF7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304124" y="3531279"/>
            <a:ext cx="274320" cy="126989"/>
          </a:xfrm>
          <a:prstGeom prst="triangle">
            <a:avLst/>
          </a:prstGeom>
          <a:solidFill>
            <a:schemeClr val="bg1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644291" y="3853138"/>
            <a:ext cx="274320" cy="126989"/>
          </a:xfrm>
          <a:prstGeom prst="triangle">
            <a:avLst/>
          </a:prstGeom>
          <a:solidFill>
            <a:schemeClr val="bg1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=""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644291" y="4241521"/>
            <a:ext cx="274320" cy="126989"/>
          </a:xfrm>
          <a:prstGeom prst="triangle">
            <a:avLst/>
          </a:prstGeom>
          <a:solidFill>
            <a:schemeClr val="bg1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5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</a:t>
            </a: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244418" y="1206791"/>
            <a:ext cx="8883762" cy="954107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  <a:extLst/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 การบริหารงานภาครัฐแนวใหม่ตามแผนยุทธศาสตร์การพัฒนาระบบราชการไทย (พ.ศ. 2556 - </a:t>
            </a:r>
            <a:r>
              <a:rPr lang="th-TH" altLang="en-US" b="1" kern="0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พ.ศ. </a:t>
            </a: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2561) </a:t>
            </a:r>
            <a:r>
              <a:rPr lang="th-TH" altLang="en-US" b="1" kern="0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(ต่อ) </a:t>
            </a:r>
            <a:endParaRPr lang="th-TH" altLang="en-US" b="1" kern="0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4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</a:t>
            </a:r>
            <a:endParaRPr lang="en-US" sz="1100" dirty="0">
              <a:solidFill>
                <a:prstClr val="black"/>
              </a:solidFill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78" y="2167371"/>
            <a:ext cx="8288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2049" y="3012602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5 : การส่งเสริมระบบการบริหารกิจการบ้านเมือง</a:t>
            </a: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แบบ</a:t>
            </a:r>
            <a:b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ร่วมมือ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กันระหว่างภาครัฐภาคเอกชนและภาค</a:t>
            </a:r>
            <a:endParaRPr lang="th-TH" sz="4800" b="1" kern="0" dirty="0" smtClean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31523" y="4003330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6 : การยกระดับความโปร่งใสและสร้างความ</a:t>
            </a: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เชื่อมั่น</a:t>
            </a:r>
            <a:b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 ศรัทธา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ในการบริหารราชการแผ่นดิน</a:t>
            </a:r>
            <a:endParaRPr lang="th-TH" sz="4800" b="1" kern="0" dirty="0" smtClean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12049" y="5079704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7 : การสร้างความพร้อมของระบบราชการไทยเพื่อเข้า</a:t>
            </a: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สู่</a:t>
            </a:r>
            <a:b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การ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เป็นประชาคมอาเซียน</a:t>
            </a:r>
            <a:endParaRPr lang="th-TH" sz="4800" b="1" kern="0" dirty="0" smtClean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2764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6455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ความท้าทายของการบริหารจัดการภาครัฐแนวใหม่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3" name="Rectangle 2"/>
          <p:cNvSpPr/>
          <p:nvPr/>
        </p:nvSpPr>
        <p:spPr>
          <a:xfrm>
            <a:off x="543844" y="907443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2000" dirty="0" err="1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Bidhya</a:t>
            </a:r>
            <a:r>
              <a:rPr lang="th-TH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Bowornwathana</a:t>
            </a:r>
            <a:r>
              <a:rPr lang="th-TH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th-TH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2008) นักวิชาการ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ชาวไทยเป็นอีกผู้หนึ่งที่เคลือบแคลงสงสัยในค่านิยม </a:t>
            </a:r>
            <a:r>
              <a:rPr lang="en-US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NPM</a:t>
            </a:r>
            <a:r>
              <a:rPr lang="th-TH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และ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วิพากษ์อย่างตรงไปตรงมา </a:t>
            </a:r>
            <a:r>
              <a:rPr lang="en-US" sz="2000" dirty="0" err="1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Bowornwathana</a:t>
            </a:r>
            <a:r>
              <a:rPr lang="th-TH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มอง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ว่าการนำเอาเครื่องมือทางด้านการบริหารจัดการ ของภาคเอกชนเข้ามาใช้ในภาครัฐไทย อาทิ 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Strategic Management Balanced Scorecard 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 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PMQA </a:t>
            </a:r>
            <a:r>
              <a:rPr lang="th-TH" sz="20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ดู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เหมือนจะเป็นการสร้างปัญหามากกว่าที่จะแก้ไขปัญหาในการบริหาร ด้วยเหตุผลต่อไปนี้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616527" y="2227892"/>
            <a:ext cx="7923865" cy="576752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1. เครื่องมือทางด้านการจัดการของภาคเอกชนอาจจะไม่เหมาะสมกับภาครัฐ </a:t>
            </a:r>
          </a:p>
        </p:txBody>
      </p:sp>
      <p:sp>
        <p:nvSpPr>
          <p:cNvPr id="20" name="Pentagon 19"/>
          <p:cNvSpPr/>
          <p:nvPr/>
        </p:nvSpPr>
        <p:spPr>
          <a:xfrm>
            <a:off x="654040" y="2904148"/>
            <a:ext cx="7923865" cy="562492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2. เครื่องมือเหล่านี้เปรียบเสมือนกับแฟชั่น คือ มีวันหมดยุคหมดสมัย </a:t>
            </a:r>
          </a:p>
        </p:txBody>
      </p:sp>
      <p:sp>
        <p:nvSpPr>
          <p:cNvPr id="21" name="Pentagon 20"/>
          <p:cNvSpPr/>
          <p:nvPr/>
        </p:nvSpPr>
        <p:spPr>
          <a:xfrm>
            <a:off x="635858" y="3597732"/>
            <a:ext cx="7923865" cy="750099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3. เครื่องมือเหล่านี้มีแนวโน้มที่จะรวมอำนาจไว้ที่นายกรัฐมนตรีซึ่งเป็นเหมือนกับการเปิดโอกาสให้กับรัฐบาลกลางขยายระบบราชการให้มีขนาดใหญ่ขึ้น </a:t>
            </a:r>
          </a:p>
        </p:txBody>
      </p:sp>
      <p:sp>
        <p:nvSpPr>
          <p:cNvPr id="22" name="Pentagon 21"/>
          <p:cNvSpPr/>
          <p:nvPr/>
        </p:nvSpPr>
        <p:spPr>
          <a:xfrm>
            <a:off x="586239" y="4419600"/>
            <a:ext cx="7923865" cy="606909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4. เครื่องมือเหล่านี้ราคาแพงเพราะว่าต้องจ้างผู้ให้คำปรึกษาในราคาที่สูง </a:t>
            </a:r>
          </a:p>
        </p:txBody>
      </p:sp>
      <p:sp>
        <p:nvSpPr>
          <p:cNvPr id="23" name="Pentagon 22"/>
          <p:cNvSpPr/>
          <p:nvPr/>
        </p:nvSpPr>
        <p:spPr>
          <a:xfrm>
            <a:off x="629422" y="5126615"/>
            <a:ext cx="7923865" cy="740785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5. เครื่องมือเหล่านี้เป็นการเพิ่มภาระให้กับข้าราชการในระดับปฏิบัติการเพราะว่าจะต้องมาเรียนรู้ของใหม่ เช่น การกรอกแบบฟอร์ม เป็นต้น </a:t>
            </a:r>
          </a:p>
        </p:txBody>
      </p:sp>
      <p:sp>
        <p:nvSpPr>
          <p:cNvPr id="24" name="Oval 23"/>
          <p:cNvSpPr/>
          <p:nvPr/>
        </p:nvSpPr>
        <p:spPr>
          <a:xfrm>
            <a:off x="8378197" y="2429002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8398030" y="3048000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340924" y="3886200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305800" y="4607124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8398030" y="5369124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9" name="Pentagon 28"/>
          <p:cNvSpPr/>
          <p:nvPr/>
        </p:nvSpPr>
        <p:spPr>
          <a:xfrm>
            <a:off x="606072" y="5964815"/>
            <a:ext cx="7923865" cy="740785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6. เครื่องมือเหล่านี้เป็นการนำเอาวัฒนธรรมของภาคเอกชนเข้ามาใช้กับภาครัฐซึ่งมีความขัดแย้งกัน </a:t>
            </a:r>
          </a:p>
        </p:txBody>
      </p:sp>
      <p:sp>
        <p:nvSpPr>
          <p:cNvPr id="30" name="Oval 29"/>
          <p:cNvSpPr/>
          <p:nvPr/>
        </p:nvSpPr>
        <p:spPr>
          <a:xfrm>
            <a:off x="8339882" y="6250731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111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มุมมน 1"/>
          <p:cNvSpPr/>
          <p:nvPr/>
        </p:nvSpPr>
        <p:spPr>
          <a:xfrm>
            <a:off x="381000" y="2200187"/>
            <a:ext cx="8610600" cy="31501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08235" y="6530406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96170" y="2209800"/>
            <a:ext cx="79465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คือ การบริหารจัดการภาครัฐที่เน้นสายบังคับบัญขา และกฎระเบียบที่เคร่งครัด โครงสร้างองค์กรที่ดีที่สุดคือระบบราชการแบบรวมศูนย์ โครงการถูกนำไปปฏิบัติโดยกาควบคุมจากบนลงล่างเพื่อให้การบังคับบัญชาและการสอดส่องดูแลทำได้ดียิ่งขึ้น นอกจากนั้นแล้วยังมีจำกัดดุลยพินิจในการบริหารงาน มุ่งเน้นประสิทฺ</a:t>
            </a:r>
            <a:r>
              <a:rPr lang="th-TH" sz="32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ธิ</a:t>
            </a:r>
            <a:r>
              <a:rPr lang="th-TH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ภาพและความมีเหตุผลเป็นค่านิยมสำคัญในการบริหารงานขององค์การ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985" y="-8082"/>
            <a:ext cx="9144000" cy="881170"/>
            <a:chOff x="0" y="-17148"/>
            <a:chExt cx="9144000" cy="881170"/>
          </a:xfrm>
        </p:grpSpPr>
        <p:sp>
          <p:nvSpPr>
            <p:cNvPr id="7" name="Snip Diagonal Corner Rectangle 6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" name="Rectangle 1"/>
          <p:cNvSpPr/>
          <p:nvPr/>
        </p:nvSpPr>
        <p:spPr>
          <a:xfrm>
            <a:off x="1905000" y="140116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การบริหารภาครัฐแบบเดิม (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</a:t>
            </a:r>
          </a:p>
        </p:txBody>
      </p:sp>
      <p:sp>
        <p:nvSpPr>
          <p:cNvPr id="13" name="เครื่องหมายบั้ง 15"/>
          <p:cNvSpPr/>
          <p:nvPr/>
        </p:nvSpPr>
        <p:spPr>
          <a:xfrm>
            <a:off x="468506" y="1480817"/>
            <a:ext cx="7106529" cy="476376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kern="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การบริหารภาครัฐแบบเดิม (</a:t>
            </a:r>
            <a:r>
              <a:rPr lang="en-US" sz="3200" b="1" kern="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 </a:t>
            </a:r>
            <a:endParaRPr kumimoji="0" lang="th-TH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069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มุมมน 1"/>
          <p:cNvSpPr/>
          <p:nvPr/>
        </p:nvSpPr>
        <p:spPr>
          <a:xfrm>
            <a:off x="76200" y="1829835"/>
            <a:ext cx="8991600" cy="45243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08235" y="6530406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234" y="1829835"/>
            <a:ext cx="88773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1. ปัญหาเป้าหมายที่ถูกเปลี่ยนไป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Displacement of Goals) 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2.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ปัญหาความเชื่องช้าของระบบราชการ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Red Tape) 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3.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ปัญหาความเชื่องช้าของระบบราชการ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Hierarchy)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4</a:t>
            </a:r>
            <a:r>
              <a:rPr lang="en-US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</a:t>
            </a:r>
            <a:r>
              <a:rPr lang="th-TH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ปัญหา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ความเชื่อช้าของระบบราชการอันเนื่องมาจากความไม่ยืดหยุ่นของกฎระเบียบ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5. ปัญหาการขาดความคิดสร้างสรรค์ของข้าราชการเพราะถูกจำกัดว่าต้องทำตามกฎระเบียบ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Bureaucratic Virtuoso)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6.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ปัญหาการรวมศูนย์อำนาจไว้ที่รัฐบาลกลาง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Centralization) 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7.</a:t>
            </a:r>
            <a:r>
              <a:rPr lang="th-TH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ปัญหา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วัสดิการที่ดีขึ้นไปของระบบราชการไม่ว่าจะเป็นสวัสดิการทางด้านสุขภาพหรือบำเหน็จและบำนาญทำให้ระบบราชการอาจล้มละลายได้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8. ปัญหาการไม่สามารถไล่ข้าราชการที่ไม่มีสมรรถนะในการทำงานให้ออกจากงานได้เนื่องจากกลไกการจ้างงานแบบตลอดชีพ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Lifetime Employment)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th-TH" sz="3200" dirty="0">
              <a:solidFill>
                <a:prstClr val="black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6443"/>
            <a:ext cx="9144000" cy="881170"/>
            <a:chOff x="0" y="-17148"/>
            <a:chExt cx="9144000" cy="881170"/>
          </a:xfrm>
        </p:grpSpPr>
        <p:sp>
          <p:nvSpPr>
            <p:cNvPr id="7" name="Snip Diagonal Corner Rectangle 6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" name="Rectangle 1"/>
          <p:cNvSpPr/>
          <p:nvPr/>
        </p:nvSpPr>
        <p:spPr>
          <a:xfrm>
            <a:off x="1781825" y="-68403"/>
            <a:ext cx="685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ปัญหาของการบริหารภาครัฐแบบเดิม (</a:t>
            </a:r>
            <a:r>
              <a:rPr lang="en-US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 </a:t>
            </a:r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และความจำเป็นในการเปลี่ยนแปลง</a:t>
            </a:r>
          </a:p>
        </p:txBody>
      </p:sp>
      <p:sp>
        <p:nvSpPr>
          <p:cNvPr id="13" name="เครื่องหมายบั้ง 15"/>
          <p:cNvSpPr/>
          <p:nvPr/>
        </p:nvSpPr>
        <p:spPr>
          <a:xfrm>
            <a:off x="381000" y="1060260"/>
            <a:ext cx="4876800" cy="69233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ปัญหาความไร้ประสิทธิภาพของระบบราชการ</a:t>
            </a:r>
          </a:p>
        </p:txBody>
      </p:sp>
    </p:spTree>
    <p:extLst>
      <p:ext uri="{BB962C8B-B14F-4D97-AF65-F5344CB8AC3E}">
        <p14:creationId xmlns:p14="http://schemas.microsoft.com/office/powerpoint/2010/main" val="7553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มุมมน 1"/>
          <p:cNvSpPr/>
          <p:nvPr/>
        </p:nvSpPr>
        <p:spPr>
          <a:xfrm>
            <a:off x="76200" y="1829835"/>
            <a:ext cx="8991600" cy="20236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08235" y="6530406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746736"/>
            <a:ext cx="8877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9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ปัญหาการเลื่อนขั้นตามหลักวัยวุฒิ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10</a:t>
            </a:r>
            <a:r>
              <a:rPr lang="th-TH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ปัญหา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ของวัฒนธรรมระบบราชการที่เน้นในเรื่องของการปกปิดความลับ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Secrecy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11.</a:t>
            </a:r>
            <a:r>
              <a:rPr lang="th-TH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ปัญหา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ุคลากรภาครัฐขาดความคิดเชิงสร้างสรรค์และไม่ชอบที่จะทำอะไรที่มีความเสี่ยงทำให้การบริหารจัดการภาครัฐขาดสิ่งใหม่ๆ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12. ปัญหา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ระบบราชการมีความเชื่องช้า</a:t>
            </a:r>
            <a:endParaRPr lang="th-TH" sz="3200" dirty="0">
              <a:solidFill>
                <a:prstClr val="black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6443"/>
            <a:ext cx="9144000" cy="881170"/>
            <a:chOff x="0" y="-17148"/>
            <a:chExt cx="9144000" cy="881170"/>
          </a:xfrm>
        </p:grpSpPr>
        <p:sp>
          <p:nvSpPr>
            <p:cNvPr id="7" name="Snip Diagonal Corner Rectangle 6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" name="Rectangle 1"/>
          <p:cNvSpPr/>
          <p:nvPr/>
        </p:nvSpPr>
        <p:spPr>
          <a:xfrm>
            <a:off x="1781825" y="-68403"/>
            <a:ext cx="685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ปัญหาของการบริหารภาครัฐแบบเดิม (</a:t>
            </a:r>
            <a:r>
              <a:rPr lang="en-US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 </a:t>
            </a:r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และความจำเป็นในการเปลี่ยนแปลง</a:t>
            </a:r>
          </a:p>
        </p:txBody>
      </p:sp>
      <p:sp>
        <p:nvSpPr>
          <p:cNvPr id="13" name="เครื่องหมายบั้ง 15"/>
          <p:cNvSpPr/>
          <p:nvPr/>
        </p:nvSpPr>
        <p:spPr>
          <a:xfrm>
            <a:off x="457200" y="1060260"/>
            <a:ext cx="5410200" cy="69233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ปัญหาความไร้ประสิทธิภาพของระบบ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ราชการ (ต่อ)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0" name="เครื่องหมายบั้ง 15"/>
          <p:cNvSpPr/>
          <p:nvPr/>
        </p:nvSpPr>
        <p:spPr>
          <a:xfrm>
            <a:off x="312922" y="4032061"/>
            <a:ext cx="7307077" cy="69233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โลการภิวัตน์และการแข่งขั้น (</a:t>
            </a:r>
            <a:r>
              <a:rPr lang="en-US" sz="2400" b="1" dirty="0">
                <a:solidFill>
                  <a:prstClr val="white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Globalization and competitiveness)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มุมมน 1"/>
          <p:cNvSpPr/>
          <p:nvPr/>
        </p:nvSpPr>
        <p:spPr>
          <a:xfrm>
            <a:off x="76200" y="4824309"/>
            <a:ext cx="8991600" cy="1538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8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การ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เปลี่ยนแปลงของภาคเอกชนมีการปรับเปลี่ยนรูปแบบการดำเนินการ โดยเน้นให้เกิดการกระจายตัวของ</a:t>
            </a:r>
            <a:r>
              <a:rPr lang="th-TH" sz="28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ธุรกิจ เน้น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การปรับปรุงการบริการ/การดำเนินการ มีการเปลี่ยนแปลงทางเทคโนโลยี และเกิดการแข่งขัน</a:t>
            </a:r>
          </a:p>
        </p:txBody>
      </p:sp>
    </p:spTree>
    <p:extLst>
      <p:ext uri="{BB962C8B-B14F-4D97-AF65-F5344CB8AC3E}">
        <p14:creationId xmlns:p14="http://schemas.microsoft.com/office/powerpoint/2010/main" val="353131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มุมมน 1"/>
          <p:cNvSpPr/>
          <p:nvPr/>
        </p:nvSpPr>
        <p:spPr>
          <a:xfrm>
            <a:off x="186740" y="1817118"/>
            <a:ext cx="8804860" cy="4539234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828" y="1817118"/>
            <a:ext cx="84763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คือ การปรับเปลี่ยนการบริหารจัดการภาครัฐโดยนำหลักการเพิ่มประสิทธิภาพของระบบราชการและการแสวงหาประสิทธิภาพในการปฏิบัติราชการที่มุ่งสู่ความเป็นเลิศ ซึ่งตั้งอยู่บนสมมติฐานของความเป็นสากลของทฤษฎีการบริหารและเทคนิค วิธีการจัดการ ว่า สามารถนำไปประยุกต์ใช้ได้ทั้งในแง่ของการบริหารรัฐกิจ และการบริหารธุรกิจโดยการบริหารจัดการภาครัฐแนวใหม่นั้น </a:t>
            </a:r>
            <a:br>
              <a:rPr lang="th-TH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จะมุ่งเน้นถึงวัตถุประสงค์และสัมฤทธิผลของ การดำเนินงาน ทั้งด้านผลผลิต (</a:t>
            </a:r>
            <a:r>
              <a:rPr lang="en-US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Output)</a:t>
            </a:r>
            <a:r>
              <a:rPr lang="th-TH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ผลลัพธ์ (</a:t>
            </a:r>
            <a:r>
              <a:rPr lang="en-US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Outcome) </a:t>
            </a:r>
            <a:r>
              <a:rPr lang="th-TH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และความคุ้มค่าของเงิน (</a:t>
            </a:r>
            <a:r>
              <a:rPr lang="en-US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Value for Money) </a:t>
            </a:r>
            <a:r>
              <a:rPr lang="th-TH" sz="3200" dirty="0" smtClean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รวมทั้งการพัฒนาคุณภาพ และสร้าง ความพึงพอใจให้แก่ประชาชนผู้รับบริการ โดยนำเอาเทคนิควิธีการบริหารจัดการสมัยใหม่ เข้ามาประยุกต์ใช้มากขึ้น</a:t>
            </a:r>
            <a:endParaRPr lang="en-US" sz="32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1244635"/>
            <a:chOff x="0" y="-17148"/>
            <a:chExt cx="9144000" cy="1244635"/>
          </a:xfrm>
        </p:grpSpPr>
        <p:sp>
          <p:nvSpPr>
            <p:cNvPr id="8" name="Snip Diagonal Corner Rectangle 7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72420" y="88714"/>
              <a:ext cx="7412607" cy="1138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การบริหารจัดการภาครัฐแนวใหม่ </a:t>
              </a:r>
              <a:r>
                <a:rPr lang="en-US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(New Public Management)</a:t>
              </a:r>
            </a:p>
            <a:p>
              <a:endPara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2" name="สี่เหลี่ยมผืนผ้ามุมมน 13"/>
          <p:cNvSpPr/>
          <p:nvPr/>
        </p:nvSpPr>
        <p:spPr>
          <a:xfrm>
            <a:off x="616527" y="1118151"/>
            <a:ext cx="4869873" cy="605642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การบริหารจัดการภาครัฐแนวใหม่ (</a:t>
            </a:r>
            <a:r>
              <a:rPr lang="en-US" sz="2800" b="1" dirty="0">
                <a:latin typeface="TH SarabunPSK" pitchFamily="34" charset="-34"/>
                <a:cs typeface="TH SarabunPSK" pitchFamily="34" charset="-34"/>
              </a:rPr>
              <a:t>NPM) </a:t>
            </a:r>
            <a:endParaRPr lang="th-TH" sz="28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57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7</a:t>
            </a:fld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effectLst/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25271"/>
            <a:ext cx="9379643" cy="881170"/>
            <a:chOff x="0" y="-17148"/>
            <a:chExt cx="9379643" cy="881170"/>
          </a:xfrm>
        </p:grpSpPr>
        <p:sp>
          <p:nvSpPr>
            <p:cNvPr id="16" name="Snip Diagonal Corner Rectangle 15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49626" y="106629"/>
              <a:ext cx="77300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การบริหารจัดการภาครัฐแนวใหม่ (</a:t>
              </a:r>
              <a:r>
                <a:rPr lang="en-US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NPM) </a:t>
              </a:r>
              <a:r>
                <a:rPr lang="th-TH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บัญญัติ 10 ประการ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grpSp>
        <p:nvGrpSpPr>
          <p:cNvPr id="21" name="Group 20"/>
          <p:cNvGrpSpPr/>
          <p:nvPr/>
        </p:nvGrpSpPr>
        <p:grpSpPr>
          <a:xfrm>
            <a:off x="192761" y="1187685"/>
            <a:ext cx="11048444" cy="1388725"/>
            <a:chOff x="1923217" y="4011080"/>
            <a:chExt cx="2770350" cy="820316"/>
          </a:xfrm>
        </p:grpSpPr>
        <p:sp>
          <p:nvSpPr>
            <p:cNvPr id="22" name="Round Diagonal Corner Rectangle 2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04665" y="4199513"/>
              <a:ext cx="2488902" cy="631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รัฐบาลที่เป็นตัวเร่งปฏิกิริยา: ถือหางเสือไม่ใช่พายเรือ 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Catalytic Government: </a:t>
              </a:r>
              <a:r>
                <a:rPr lang="en-US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/>
              </a:r>
              <a:br>
                <a:rPr lang="en-US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en-US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Steering 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Rather Than Rowing) </a:t>
              </a:r>
            </a:p>
            <a:p>
              <a:pPr lvl="0"/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endParaRPr kumimoji="0" lang="th-TH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Teardrop 2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29475" y="4011080"/>
              <a:ext cx="219073" cy="502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1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2761" y="2157374"/>
            <a:ext cx="11048444" cy="1149999"/>
            <a:chOff x="1923217" y="4011080"/>
            <a:chExt cx="2770350" cy="679301"/>
          </a:xfrm>
        </p:grpSpPr>
        <p:sp>
          <p:nvSpPr>
            <p:cNvPr id="27" name="Round Diagonal Corner Rectangle 2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ที่เป็นเจ้าของโดยชุมชน : ให้อำนาจไม่ใช่เพียงแค่ให้บริการ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Community – Owned Government: Empowering Rather Than </a:t>
              </a:r>
              <a:r>
                <a:rPr lang="en-US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Serving</a:t>
              </a:r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) </a:t>
              </a:r>
              <a:endParaRPr kumimoji="0" lang="th-TH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9" name="Teardrop 2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2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5586" y="3156634"/>
            <a:ext cx="11048444" cy="1149999"/>
            <a:chOff x="1923217" y="4011080"/>
            <a:chExt cx="2770350" cy="679301"/>
          </a:xfrm>
        </p:grpSpPr>
        <p:sp>
          <p:nvSpPr>
            <p:cNvPr id="32" name="Round Diagonal Corner Rectangle 3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ที่เน้นการแข่งขัน : อัดฉีดการแข่งขันเข้าไปในการส่งมอบบริการ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Competitive Government: Injecting Competition into Service Delivery)</a:t>
              </a:r>
            </a:p>
          </p:txBody>
        </p:sp>
        <p:sp>
          <p:nvSpPr>
            <p:cNvPr id="34" name="Teardrop 3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</a:t>
              </a:r>
              <a:endPara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353" y="4163006"/>
            <a:ext cx="11048444" cy="1149999"/>
            <a:chOff x="1923217" y="4011080"/>
            <a:chExt cx="2770350" cy="679301"/>
          </a:xfrm>
        </p:grpSpPr>
        <p:sp>
          <p:nvSpPr>
            <p:cNvPr id="37" name="Round Diagonal Corner Rectangle 3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ที่ขับเคลื่อนด้วยพันธกิจแปรรูปองค์การที่ขับเคลื่อนด้วยกฎระเบียบ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Mission-Driven Government: Transforming Rule – Driven Organizations)</a:t>
              </a:r>
            </a:p>
          </p:txBody>
        </p:sp>
        <p:sp>
          <p:nvSpPr>
            <p:cNvPr id="39" name="Teardrop 3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2800" b="1" kern="0" noProof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</a:t>
              </a:r>
              <a:endPara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51353" y="5162960"/>
            <a:ext cx="11048444" cy="1149999"/>
            <a:chOff x="1923217" y="4011080"/>
            <a:chExt cx="2770350" cy="679301"/>
          </a:xfrm>
        </p:grpSpPr>
        <p:sp>
          <p:nvSpPr>
            <p:cNvPr id="42" name="Round Diagonal Corner Rectangle 4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รัฐบาลที่เน้นผลลัพธ์ : จัดสรรงบประมาณให้ตามผลประกอบการไม่ใช่ปัจจัยนำเข้า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Result – Oriented Government: Funding Outcomes, Not Inputs)</a:t>
              </a:r>
            </a:p>
          </p:txBody>
        </p:sp>
        <p:sp>
          <p:nvSpPr>
            <p:cNvPr id="44" name="Teardrop 4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2800" b="1" kern="0" noProof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</a:t>
              </a:r>
              <a:endPara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30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37169"/>
            <a:ext cx="9379643" cy="881170"/>
            <a:chOff x="0" y="-17148"/>
            <a:chExt cx="9379643" cy="881170"/>
          </a:xfrm>
        </p:grpSpPr>
        <p:sp>
          <p:nvSpPr>
            <p:cNvPr id="16" name="Snip Diagonal Corner Rectangle 15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49626" y="106629"/>
              <a:ext cx="77300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การบริหารจัดการภาครัฐแนวใหม่ (</a:t>
              </a:r>
              <a:r>
                <a:rPr lang="en-US" sz="32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NPM) </a:t>
              </a:r>
              <a:r>
                <a:rPr lang="th-TH" sz="32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บัญญัติ 10 ประการ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grpSp>
        <p:nvGrpSpPr>
          <p:cNvPr id="21" name="Group 20"/>
          <p:cNvGrpSpPr/>
          <p:nvPr/>
        </p:nvGrpSpPr>
        <p:grpSpPr>
          <a:xfrm>
            <a:off x="192761" y="652847"/>
            <a:ext cx="11542036" cy="2875512"/>
            <a:chOff x="1923217" y="4011080"/>
            <a:chExt cx="2770350" cy="1115627"/>
          </a:xfrm>
        </p:grpSpPr>
        <p:sp>
          <p:nvSpPr>
            <p:cNvPr id="22" name="Round Diagonal Corner Rectangle 2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04665" y="4199513"/>
              <a:ext cx="2488902" cy="9271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6. รัฐบาลที่ขับเคลื่อนด้วยลูกค้า : บรรลุความต้องการของลูกค้าไม่ใช่ของระบบราชการ </a:t>
              </a:r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/>
              </a:r>
              <a:b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Customer – Driven Government: Meeting the Needs of the Customers, </a:t>
              </a:r>
              <a:r>
                <a:rPr lang="en-US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/>
              </a:r>
              <a:br>
                <a:rPr lang="en-US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en-US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Not 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the Bureaucracy)</a:t>
              </a:r>
            </a:p>
            <a:p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</a:p>
          </p:txBody>
        </p:sp>
        <p:sp>
          <p:nvSpPr>
            <p:cNvPr id="24" name="Teardrop 2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2760" y="2157374"/>
            <a:ext cx="11542037" cy="1149999"/>
            <a:chOff x="1923217" y="4011080"/>
            <a:chExt cx="2770350" cy="679301"/>
          </a:xfrm>
        </p:grpSpPr>
        <p:sp>
          <p:nvSpPr>
            <p:cNvPr id="27" name="Round Diagonal Corner Rectangle 2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ที่เป็นผู้ประกอบการ : สร้างรายได้มากกว่าการใช้จ่ายงบประมาณ 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Enterprising Government: Earning Rather Than Spending)</a:t>
              </a:r>
            </a:p>
          </p:txBody>
        </p:sp>
        <p:sp>
          <p:nvSpPr>
            <p:cNvPr id="29" name="Teardrop 2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7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5585" y="3156634"/>
            <a:ext cx="11509213" cy="1149999"/>
            <a:chOff x="1923217" y="4011080"/>
            <a:chExt cx="2770350" cy="679301"/>
          </a:xfrm>
        </p:grpSpPr>
        <p:sp>
          <p:nvSpPr>
            <p:cNvPr id="32" name="Round Diagonal Corner Rectangle 3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ที่คาดการณ์ไว้ล่วงหน้า : กันดีกว่าแก้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Anticipatory Government: Prevention Rather Than Cure)</a:t>
              </a:r>
            </a:p>
          </p:txBody>
        </p:sp>
        <p:sp>
          <p:nvSpPr>
            <p:cNvPr id="34" name="Teardrop 3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8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352" y="4163006"/>
            <a:ext cx="11483447" cy="1149999"/>
            <a:chOff x="1923217" y="4011080"/>
            <a:chExt cx="2770350" cy="679301"/>
          </a:xfrm>
        </p:grpSpPr>
        <p:sp>
          <p:nvSpPr>
            <p:cNvPr id="37" name="Round Diagonal Corner Rectangle 3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กระจายอำนาจ : จากลำดับขั้นบังคับบัญชาสู่การมีส่วนร่วมและการทำงานเป็นทีม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Decentralized Government: From Hierarchy to Participation and Teamwork)</a:t>
              </a:r>
            </a:p>
          </p:txBody>
        </p:sp>
        <p:sp>
          <p:nvSpPr>
            <p:cNvPr id="39" name="Teardrop 3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9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51353" y="5162960"/>
            <a:ext cx="11483444" cy="1149999"/>
            <a:chOff x="1923217" y="4011080"/>
            <a:chExt cx="2770350" cy="679301"/>
          </a:xfrm>
        </p:grpSpPr>
        <p:sp>
          <p:nvSpPr>
            <p:cNvPr id="42" name="Round Diagonal Corner Rectangle 4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รัฐบาลที่เน้นระบบตลาด : ใช้ระบบตลาดเป็นคานงัดการเปลี่ยนแปลง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Market – Oriented Government: Leveraging Change through the Market)</a:t>
              </a:r>
            </a:p>
          </p:txBody>
        </p:sp>
        <p:sp>
          <p:nvSpPr>
            <p:cNvPr id="44" name="Teardrop 4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 smtClean="0">
                <a:solidFill>
                  <a:prstClr val="white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93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 smtClean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</a:t>
                </a:r>
                <a:r>
                  <a:rPr lang="es-ES" sz="2400" b="1" dirty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2</a:t>
                </a:r>
                <a:r>
                  <a:rPr lang="th-TH" sz="2400" b="1" dirty="0" smtClean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 smtClean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 smtClean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schemeClr val="bg1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2" name="Rounded Rectangle 21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ตัว</a:t>
            </a:r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แบบเวสต์มินส์</a:t>
            </a:r>
            <a:r>
              <a:rPr lang="th-TH" sz="32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เตอร์</a:t>
            </a:r>
            <a:endParaRPr lang="th-TH" sz="3200" b="1" dirty="0">
              <a:latin typeface="TH SarabunPSK" pitchFamily="34" charset="-34"/>
              <a:ea typeface="Times New Roman"/>
              <a:cs typeface="TH SarabunPSK" pitchFamily="34" charset="-34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4700" y="2202911"/>
            <a:ext cx="3985219" cy="647787"/>
            <a:chOff x="152400" y="3796591"/>
            <a:chExt cx="3985219" cy="647787"/>
          </a:xfrm>
        </p:grpSpPr>
        <p:sp>
          <p:nvSpPr>
            <p:cNvPr id="41" name="Pentagon 16"/>
            <p:cNvSpPr/>
            <p:nvPr/>
          </p:nvSpPr>
          <p:spPr>
            <a:xfrm>
              <a:off x="155440" y="3868314"/>
              <a:ext cx="3423900" cy="576064"/>
            </a:xfrm>
            <a:prstGeom prst="homePlat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32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3796591"/>
              <a:ext cx="398521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32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การปฏิรูปของ</a:t>
              </a:r>
              <a:r>
                <a:rPr lang="th-TH" sz="3200" b="1" dirty="0" smtClean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นิวซีแลนด์</a:t>
              </a:r>
              <a:endPara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10896" y="3293190"/>
            <a:ext cx="5636208" cy="2879343"/>
            <a:chOff x="3660192" y="2473341"/>
            <a:chExt cx="5636208" cy="2879343"/>
          </a:xfrm>
        </p:grpSpPr>
        <p:sp>
          <p:nvSpPr>
            <p:cNvPr id="17" name="Pentagon 16"/>
            <p:cNvSpPr/>
            <p:nvPr/>
          </p:nvSpPr>
          <p:spPr>
            <a:xfrm>
              <a:off x="3660192" y="2473341"/>
              <a:ext cx="5636208" cy="2879343"/>
            </a:xfrm>
            <a:prstGeom prst="homePlate">
              <a:avLst/>
            </a:prstGeom>
            <a:solidFill>
              <a:srgbClr val="FDFDC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708908" y="2473341"/>
              <a:ext cx="5420534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เศรษฐศาสตร์นี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โอคลาสสิค 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เชื่อ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ว่าระบบตลาด</a:t>
              </a: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เสรีทำให้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</a:t>
              </a: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ตัดสินใจ</a:t>
              </a:r>
              <a:b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มี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ประสิทธิภาพมากกว่าการ</a:t>
              </a: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ควบคุมโดย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 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เจ้าหน้าที่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ของรัฐก็จะได้แรงจูงใจจากระบบตลาด 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ยึด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หลักการแข่งขัน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230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dla_template10</Template>
  <TotalTime>7903</TotalTime>
  <Words>2001</Words>
  <Application>Microsoft Office PowerPoint</Application>
  <PresentationFormat>นำเสนอทางหน้าจอ (4:3)</PresentationFormat>
  <Paragraphs>285</Paragraphs>
  <Slides>21</Slides>
  <Notes>14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21</vt:i4>
      </vt:variant>
    </vt:vector>
  </HeadingPairs>
  <TitlesOfParts>
    <vt:vector size="22" baseType="lpstr"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Ruttakorn</dc:creator>
  <cp:lastModifiedBy>DLA3-2L</cp:lastModifiedBy>
  <cp:revision>491</cp:revision>
  <cp:lastPrinted>2018-03-07T07:01:02Z</cp:lastPrinted>
  <dcterms:created xsi:type="dcterms:W3CDTF">2017-06-16T07:51:35Z</dcterms:created>
  <dcterms:modified xsi:type="dcterms:W3CDTF">2019-03-11T07:41:07Z</dcterms:modified>
</cp:coreProperties>
</file>